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91"/>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0">
              <a:spcBef>
                <a:spcPts val="500"/>
              </a:spcBef>
              <a:buSzTx/>
              <a:buFontTx/>
              <a:buNone/>
              <a:defRPr b="1" sz="2400"/>
            </a:lvl2pPr>
            <a:lvl3pPr marL="0" indent="0">
              <a:spcBef>
                <a:spcPts val="500"/>
              </a:spcBef>
              <a:buSzTx/>
              <a:buFontTx/>
              <a:buNone/>
              <a:defRPr b="1" sz="2400"/>
            </a:lvl3pPr>
            <a:lvl4pPr marL="0" indent="0">
              <a:spcBef>
                <a:spcPts val="500"/>
              </a:spcBef>
              <a:buSzTx/>
              <a:buFontTx/>
              <a:buNone/>
              <a:defRPr b="1" sz="2400"/>
            </a:lvl4pPr>
            <a:lvl5pPr marL="0" indent="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1"/>
            <a:ext cx="4041775" cy="639767"/>
          </a:xfrm>
          <a:prstGeom prst="rect">
            <a:avLst/>
          </a:prstGeom>
        </p:spPr>
        <p:txBody>
          <a:bodyPr anchor="b"/>
          <a:lstStyle/>
          <a:p>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6"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8" y="1435100"/>
            <a:ext cx="3008317" cy="4691063"/>
          </a:xfrm>
          <a:prstGeom prst="rect">
            <a:avLst/>
          </a:prstGeom>
        </p:spPr>
        <p:txBody>
          <a:bodyPr/>
          <a:lstStyle/>
          <a:p>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4"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4" cy="4114800"/>
          </a:xfrm>
          <a:prstGeom prst="rect">
            <a:avLst/>
          </a:prstGeom>
        </p:spPr>
        <p:txBody>
          <a:bodyPr lIns="91439" tIns="45719" rIns="91439" bIns="45719">
            <a:noAutofit/>
          </a:bodyPr>
          <a:lstStyle/>
          <a:p>
            <a:pPr/>
          </a:p>
        </p:txBody>
      </p:sp>
      <p:sp>
        <p:nvSpPr>
          <p:cNvPr id="84" name="Body Level One…"/>
          <p:cNvSpPr txBox="1"/>
          <p:nvPr>
            <p:ph type="body" sz="quarter" idx="1"/>
          </p:nvPr>
        </p:nvSpPr>
        <p:spPr>
          <a:xfrm>
            <a:off x="1792288" y="5367337"/>
            <a:ext cx="5486404" cy="804866"/>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10207625" y="3657600"/>
            <a:ext cx="7162800" cy="66294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81" y="6414762"/>
            <a:ext cx="258620" cy="248302"/>
          </a:xfrm>
          <a:prstGeom prst="rect">
            <a:avLst/>
          </a:prstGeom>
          <a:ln w="12700">
            <a:miter lim="400000"/>
          </a:ln>
        </p:spPr>
        <p:txBody>
          <a:bodyPr wrap="none" lIns="45718" tIns="45718" rIns="45718" bIns="45718"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5.jpeg"/><Relationship Id="rId5" Type="http://schemas.openxmlformats.org/officeDocument/2006/relationships/image" Target="../media/image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2.png"/><Relationship Id="rId4" Type="http://schemas.openxmlformats.org/officeDocument/2006/relationships/image" Target="../media/image16.jpeg"/><Relationship Id="rId5"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openxmlformats.org/officeDocument/2006/relationships/image" Target="../media/image2.png"/><Relationship Id="rId4" Type="http://schemas.openxmlformats.org/officeDocument/2006/relationships/image" Target="../media/image13.jpeg"/><Relationship Id="rId5"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jpeg"/><Relationship Id="rId3" Type="http://schemas.openxmlformats.org/officeDocument/2006/relationships/image" Target="../media/image2.png"/><Relationship Id="rId4" Type="http://schemas.openxmlformats.org/officeDocument/2006/relationships/image" Target="../media/image18.jpeg"/><Relationship Id="rId5"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 Id="rId3" Type="http://schemas.openxmlformats.org/officeDocument/2006/relationships/image" Target="../media/image2.png"/><Relationship Id="rId4" Type="http://schemas.openxmlformats.org/officeDocument/2006/relationships/image" Target="../media/image20.jpeg"/><Relationship Id="rId5" Type="http://schemas.openxmlformats.org/officeDocument/2006/relationships/hyperlink" Target="https://youtu.be/UJeSWbR6W04?si=KmiZCEFqZicJXItA"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youtu.be/b874duO4IPM?si=eTJXqz3SSqZ_HhC0" TargetMode="Externa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 Id="rId3" Type="http://schemas.openxmlformats.org/officeDocument/2006/relationships/image" Target="../media/image1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openxmlformats.org/officeDocument/2006/relationships/image" Target="../media/image2.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Freeform 2"/>
          <p:cNvSpPr/>
          <p:nvPr/>
        </p:nvSpPr>
        <p:spPr>
          <a:xfrm>
            <a:off x="0" y="0"/>
            <a:ext cx="18288000" cy="10287000"/>
          </a:xfrm>
          <a:prstGeom prst="rect">
            <a:avLst/>
          </a:prstGeom>
          <a:blipFill>
            <a:blip r:embed="rId2"/>
            <a:stretch>
              <a:fillRect/>
            </a:stretch>
          </a:blipFill>
          <a:ln w="12700">
            <a:miter lim="400000"/>
          </a:ln>
        </p:spPr>
        <p:txBody>
          <a:bodyPr lIns="45718" tIns="45718" rIns="45718" bIns="45718"/>
          <a:lstStyle/>
          <a:p>
            <a:pPr/>
          </a:p>
        </p:txBody>
      </p:sp>
      <p:sp>
        <p:nvSpPr>
          <p:cNvPr id="95" name="Freeform 3"/>
          <p:cNvSpPr/>
          <p:nvPr/>
        </p:nvSpPr>
        <p:spPr>
          <a:xfrm>
            <a:off x="0" y="0"/>
            <a:ext cx="18288000" cy="10287000"/>
          </a:xfrm>
          <a:prstGeom prst="rect">
            <a:avLst/>
          </a:prstGeom>
          <a:blipFill>
            <a:blip r:embed="rId3"/>
            <a:stretch>
              <a:fillRect/>
            </a:stretch>
          </a:blipFill>
          <a:ln w="12700">
            <a:miter lim="400000"/>
          </a:ln>
        </p:spPr>
        <p:txBody>
          <a:bodyPr lIns="45718" tIns="45718" rIns="45718" bIns="45718"/>
          <a:lstStyle/>
          <a:p>
            <a:pPr/>
          </a:p>
        </p:txBody>
      </p:sp>
      <p:sp>
        <p:nvSpPr>
          <p:cNvPr id="96" name="Freeform 4"/>
          <p:cNvSpPr/>
          <p:nvPr/>
        </p:nvSpPr>
        <p:spPr>
          <a:xfrm flipH="1" rot="10800000">
            <a:off x="0" y="-2"/>
            <a:ext cx="10287000" cy="10287004"/>
          </a:xfrm>
          <a:prstGeom prst="rect">
            <a:avLst/>
          </a:prstGeom>
          <a:blipFill>
            <a:blip r:embed="rId4"/>
            <a:stretch>
              <a:fillRect/>
            </a:stretch>
          </a:blipFill>
          <a:ln w="12700">
            <a:miter lim="400000"/>
          </a:ln>
        </p:spPr>
        <p:txBody>
          <a:bodyPr lIns="45718" tIns="45718" rIns="45718" bIns="45718"/>
          <a:lstStyle/>
          <a:p>
            <a:pPr/>
          </a:p>
        </p:txBody>
      </p:sp>
      <p:sp>
        <p:nvSpPr>
          <p:cNvPr id="97" name="TextBox 5"/>
          <p:cNvSpPr txBox="1"/>
          <p:nvPr/>
        </p:nvSpPr>
        <p:spPr>
          <a:xfrm>
            <a:off x="366982" y="119369"/>
            <a:ext cx="17785820" cy="19171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14500"/>
              </a:lnSpc>
              <a:defRPr spc="760" sz="15200">
                <a:solidFill>
                  <a:srgbClr val="FFFBFB"/>
                </a:solidFill>
                <a:latin typeface="Migra Extra-Light"/>
                <a:ea typeface="Migra Extra-Light"/>
                <a:cs typeface="Migra Extra-Light"/>
                <a:sym typeface="Migra Extra-Light"/>
              </a:defRPr>
            </a:pPr>
            <a:r>
              <a:t>UDA Green City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81" name="Freeform 2"/>
          <p:cNvSpPr/>
          <p:nvPr/>
        </p:nvSpPr>
        <p:spPr>
          <a:xfrm flipV="1">
            <a:off x="-180352" y="-2033006"/>
            <a:ext cx="18648704" cy="10517124"/>
          </a:xfrm>
          <a:prstGeom prst="rect">
            <a:avLst/>
          </a:prstGeom>
          <a:blipFill>
            <a:blip r:embed="rId2"/>
            <a:stretch>
              <a:fillRect/>
            </a:stretch>
          </a:blipFill>
          <a:ln w="12700">
            <a:miter lim="400000"/>
          </a:ln>
        </p:spPr>
        <p:txBody>
          <a:bodyPr lIns="45718" tIns="45718" rIns="45718" bIns="45718"/>
          <a:lstStyle/>
          <a:p>
            <a:pPr/>
          </a:p>
        </p:txBody>
      </p:sp>
      <p:sp>
        <p:nvSpPr>
          <p:cNvPr id="182" name="AutoShape 3"/>
          <p:cNvSpPr/>
          <p:nvPr/>
        </p:nvSpPr>
        <p:spPr>
          <a:xfrm>
            <a:off x="879181" y="9088435"/>
            <a:ext cx="16529636" cy="9529"/>
          </a:xfrm>
          <a:prstGeom prst="line">
            <a:avLst/>
          </a:prstGeom>
          <a:ln w="19050">
            <a:solidFill>
              <a:srgbClr val="000000"/>
            </a:solidFill>
          </a:ln>
        </p:spPr>
        <p:txBody>
          <a:bodyPr lIns="45718" tIns="45718" rIns="45718" bIns="45718"/>
          <a:lstStyle/>
          <a:p>
            <a:pPr/>
          </a:p>
        </p:txBody>
      </p:sp>
      <p:sp>
        <p:nvSpPr>
          <p:cNvPr id="183" name="Freeform 4"/>
          <p:cNvSpPr/>
          <p:nvPr/>
        </p:nvSpPr>
        <p:spPr>
          <a:xfrm>
            <a:off x="17047551" y="9356645"/>
            <a:ext cx="361274" cy="212355"/>
          </a:xfrm>
          <a:prstGeom prst="rect">
            <a:avLst/>
          </a:prstGeom>
          <a:blipFill>
            <a:blip r:embed="rId3"/>
            <a:stretch>
              <a:fillRect/>
            </a:stretch>
          </a:blipFill>
          <a:ln w="12700">
            <a:miter lim="400000"/>
          </a:ln>
        </p:spPr>
        <p:txBody>
          <a:bodyPr lIns="45718" tIns="45718" rIns="45718" bIns="45718"/>
          <a:lstStyle/>
          <a:p>
            <a:pPr/>
          </a:p>
        </p:txBody>
      </p:sp>
      <p:sp>
        <p:nvSpPr>
          <p:cNvPr id="184" name="AutoShape 5"/>
          <p:cNvSpPr/>
          <p:nvPr/>
        </p:nvSpPr>
        <p:spPr>
          <a:xfrm>
            <a:off x="879181" y="1189040"/>
            <a:ext cx="16529636" cy="9529"/>
          </a:xfrm>
          <a:prstGeom prst="line">
            <a:avLst/>
          </a:prstGeom>
          <a:ln w="19050">
            <a:solidFill>
              <a:srgbClr val="000000"/>
            </a:solidFill>
          </a:ln>
        </p:spPr>
        <p:txBody>
          <a:bodyPr lIns="45718" tIns="45718" rIns="45718" bIns="45718"/>
          <a:lstStyle/>
          <a:p>
            <a:pPr/>
          </a:p>
        </p:txBody>
      </p:sp>
      <p:sp>
        <p:nvSpPr>
          <p:cNvPr id="185" name="Freeform 6"/>
          <p:cNvSpPr/>
          <p:nvPr/>
        </p:nvSpPr>
        <p:spPr>
          <a:xfrm>
            <a:off x="0" y="0"/>
            <a:ext cx="18288000" cy="10287000"/>
          </a:xfrm>
          <a:prstGeom prst="rect">
            <a:avLst/>
          </a:prstGeom>
          <a:blipFill>
            <a:blip r:embed="rId4"/>
            <a:stretch>
              <a:fillRect/>
            </a:stretch>
          </a:blipFill>
          <a:ln w="12700">
            <a:miter lim="400000"/>
          </a:ln>
        </p:spPr>
        <p:txBody>
          <a:bodyPr lIns="45718" tIns="45718" rIns="45718" bIns="45718"/>
          <a:lstStyle/>
          <a:p>
            <a:pPr/>
          </a:p>
        </p:txBody>
      </p:sp>
      <p:sp>
        <p:nvSpPr>
          <p:cNvPr id="186" name="Freeform 7"/>
          <p:cNvSpPr/>
          <p:nvPr/>
        </p:nvSpPr>
        <p:spPr>
          <a:xfrm flipH="1" rot="10800000">
            <a:off x="0" y="-180319"/>
            <a:ext cx="13140682" cy="13140687"/>
          </a:xfrm>
          <a:prstGeom prst="rect">
            <a:avLst/>
          </a:prstGeom>
          <a:blipFill>
            <a:blip r:embed="rId5"/>
            <a:stretch>
              <a:fillRect/>
            </a:stretch>
          </a:blipFill>
          <a:ln w="12700">
            <a:miter lim="400000"/>
          </a:ln>
        </p:spPr>
        <p:txBody>
          <a:bodyPr lIns="45718" tIns="45718" rIns="45718" bIns="45718"/>
          <a:lstStyle/>
          <a:p>
            <a:pPr/>
          </a:p>
        </p:txBody>
      </p:sp>
      <p:sp>
        <p:nvSpPr>
          <p:cNvPr id="187" name="TextBox 8"/>
          <p:cNvSpPr txBox="1"/>
          <p:nvPr/>
        </p:nvSpPr>
        <p:spPr>
          <a:xfrm>
            <a:off x="1028700" y="3444161"/>
            <a:ext cx="16598302" cy="14359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800"/>
              </a:lnSpc>
              <a:defRPr sz="2900">
                <a:solidFill>
                  <a:srgbClr val="FFFBFB"/>
                </a:solidFill>
                <a:latin typeface="DM Sans"/>
                <a:ea typeface="DM Sans"/>
                <a:cs typeface="DM Sans"/>
                <a:sym typeface="DM Sans"/>
              </a:defRPr>
            </a:lvl1pPr>
          </a:lstStyle>
          <a:p>
            <a:pPr/>
            <a:r>
              <a:t>Developing green infrastructure and sustainable practices in a city can require significant upfront investments. This includes building green spaces, implementing renewable energy sources, improving public transportation, and enhancing waste management.</a:t>
            </a:r>
          </a:p>
        </p:txBody>
      </p:sp>
      <p:sp>
        <p:nvSpPr>
          <p:cNvPr id="188" name="TextBox 9"/>
          <p:cNvSpPr txBox="1"/>
          <p:nvPr/>
        </p:nvSpPr>
        <p:spPr>
          <a:xfrm>
            <a:off x="8911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2900"/>
              </a:lnSpc>
              <a:defRPr sz="2100">
                <a:solidFill>
                  <a:srgbClr val="FFFBFB"/>
                </a:solidFill>
                <a:latin typeface="DM Sans"/>
                <a:ea typeface="DM Sans"/>
                <a:cs typeface="DM Sans"/>
                <a:sym typeface="DM Sans"/>
              </a:defRPr>
            </a:lvl1pPr>
          </a:lstStyle>
          <a:p>
            <a:pPr/>
            <a:r>
              <a:t>10</a:t>
            </a:r>
          </a:p>
        </p:txBody>
      </p:sp>
      <p:sp>
        <p:nvSpPr>
          <p:cNvPr id="189" name="TextBox 10"/>
          <p:cNvSpPr txBox="1"/>
          <p:nvPr/>
        </p:nvSpPr>
        <p:spPr>
          <a:xfrm>
            <a:off x="1767802" y="1293812"/>
            <a:ext cx="15652614" cy="8822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6700"/>
              </a:lnSpc>
              <a:defRPr spc="349" sz="6900">
                <a:solidFill>
                  <a:srgbClr val="FFFBFB"/>
                </a:solidFill>
                <a:latin typeface="Migra Extra-Light"/>
                <a:ea typeface="Migra Extra-Light"/>
                <a:cs typeface="Migra Extra-Light"/>
                <a:sym typeface="Migra Extra-Light"/>
              </a:defRPr>
            </a:pPr>
            <a:r>
              <a:t>Low-carbon VS High-carbon cities</a:t>
            </a:r>
          </a:p>
        </p:txBody>
      </p:sp>
      <p:sp>
        <p:nvSpPr>
          <p:cNvPr id="190" name="TextBox 12"/>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sp>
        <p:nvSpPr>
          <p:cNvPr id="191" name="TextBox 13"/>
          <p:cNvSpPr txBox="1"/>
          <p:nvPr/>
        </p:nvSpPr>
        <p:spPr>
          <a:xfrm>
            <a:off x="1028700" y="6155442"/>
            <a:ext cx="16380123" cy="10278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100"/>
              </a:lnSpc>
              <a:defRPr sz="3100">
                <a:solidFill>
                  <a:srgbClr val="FFFBFB"/>
                </a:solidFill>
                <a:latin typeface="DM Sans"/>
                <a:ea typeface="DM Sans"/>
                <a:cs typeface="DM Sans"/>
                <a:sym typeface="DM Sans"/>
              </a:defRPr>
            </a:lvl1pPr>
          </a:lstStyle>
          <a:p>
            <a:pPr/>
            <a:r>
              <a:t>Green cities often experience lower energy costs, improved air quality, reduced traffic congestion, and increased property values. </a:t>
            </a:r>
          </a:p>
        </p:txBody>
      </p:sp>
      <p:sp>
        <p:nvSpPr>
          <p:cNvPr id="192" name="TextBox 14"/>
          <p:cNvSpPr txBox="1"/>
          <p:nvPr/>
        </p:nvSpPr>
        <p:spPr>
          <a:xfrm>
            <a:off x="1028700" y="5209461"/>
            <a:ext cx="16230600" cy="5204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3800"/>
              </a:lnSpc>
              <a:defRPr spc="234" sz="4600">
                <a:solidFill>
                  <a:srgbClr val="FFFBFB"/>
                </a:solidFill>
                <a:latin typeface="Migra Extra-Light"/>
                <a:ea typeface="Migra Extra-Light"/>
                <a:cs typeface="Migra Extra-Light"/>
                <a:sym typeface="Migra Extra-Light"/>
              </a:defRPr>
            </a:pPr>
            <a:r>
              <a:t>Economic Benefits</a:t>
            </a:r>
          </a:p>
        </p:txBody>
      </p:sp>
      <p:sp>
        <p:nvSpPr>
          <p:cNvPr id="193" name="TextBox 15"/>
          <p:cNvSpPr txBox="1"/>
          <p:nvPr/>
        </p:nvSpPr>
        <p:spPr>
          <a:xfrm>
            <a:off x="997586" y="2731691"/>
            <a:ext cx="16230602" cy="5204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3800"/>
              </a:lnSpc>
              <a:defRPr spc="234" sz="4600">
                <a:solidFill>
                  <a:srgbClr val="FFFBFB"/>
                </a:solidFill>
                <a:latin typeface="Migra Extra-Light"/>
                <a:ea typeface="Migra Extra-Light"/>
                <a:cs typeface="Migra Extra-Light"/>
                <a:sym typeface="Migra Extra-Light"/>
              </a:defRPr>
            </a:pPr>
            <a:r>
              <a:t>Initial Investment</a:t>
            </a:r>
          </a:p>
        </p:txBody>
      </p:sp>
      <p:sp>
        <p:nvSpPr>
          <p:cNvPr id="194" name="TextBox 16"/>
          <p:cNvSpPr txBox="1"/>
          <p:nvPr/>
        </p:nvSpPr>
        <p:spPr>
          <a:xfrm>
            <a:off x="1072348" y="8638123"/>
            <a:ext cx="16230602" cy="102780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100"/>
              </a:lnSpc>
              <a:defRPr sz="3100">
                <a:solidFill>
                  <a:srgbClr val="FFFBFB"/>
                </a:solidFill>
                <a:latin typeface="DM Sans"/>
                <a:ea typeface="DM Sans"/>
                <a:cs typeface="DM Sans"/>
                <a:sym typeface="DM Sans"/>
              </a:defRPr>
            </a:lvl1pPr>
          </a:lstStyle>
          <a:p>
            <a:pPr/>
            <a:r>
              <a:t>The ROI for green cities is often realized over a more extended period, as the initial investments in sustainability pay off over time. </a:t>
            </a:r>
          </a:p>
        </p:txBody>
      </p:sp>
      <p:sp>
        <p:nvSpPr>
          <p:cNvPr id="195" name="TextBox 17"/>
          <p:cNvSpPr txBox="1"/>
          <p:nvPr/>
        </p:nvSpPr>
        <p:spPr>
          <a:xfrm>
            <a:off x="922826" y="7692142"/>
            <a:ext cx="16230602" cy="5204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3800"/>
              </a:lnSpc>
              <a:defRPr spc="234" sz="4600">
                <a:solidFill>
                  <a:srgbClr val="FFFBFB"/>
                </a:solidFill>
                <a:latin typeface="Migra Extra-Light"/>
                <a:ea typeface="Migra Extra-Light"/>
                <a:cs typeface="Migra Extra-Light"/>
                <a:sym typeface="Migra Extra-Light"/>
              </a:defRPr>
            </a:pPr>
            <a:r>
              <a:t>Long-term Savings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197" name="Freeform 2"/>
          <p:cNvSpPr/>
          <p:nvPr/>
        </p:nvSpPr>
        <p:spPr>
          <a:xfrm flipV="1">
            <a:off x="-180352" y="-2033006"/>
            <a:ext cx="18648704" cy="10517124"/>
          </a:xfrm>
          <a:prstGeom prst="rect">
            <a:avLst/>
          </a:prstGeom>
          <a:blipFill>
            <a:blip r:embed="rId2"/>
            <a:stretch>
              <a:fillRect/>
            </a:stretch>
          </a:blipFill>
          <a:ln w="12700">
            <a:miter lim="400000"/>
          </a:ln>
        </p:spPr>
        <p:txBody>
          <a:bodyPr lIns="45718" tIns="45718" rIns="45718" bIns="45718"/>
          <a:lstStyle/>
          <a:p>
            <a:pPr/>
          </a:p>
        </p:txBody>
      </p:sp>
      <p:sp>
        <p:nvSpPr>
          <p:cNvPr id="198" name="AutoShape 3"/>
          <p:cNvSpPr/>
          <p:nvPr/>
        </p:nvSpPr>
        <p:spPr>
          <a:xfrm>
            <a:off x="879181" y="9088435"/>
            <a:ext cx="16529636" cy="9529"/>
          </a:xfrm>
          <a:prstGeom prst="line">
            <a:avLst/>
          </a:prstGeom>
          <a:ln w="19050">
            <a:solidFill>
              <a:srgbClr val="000000"/>
            </a:solidFill>
          </a:ln>
        </p:spPr>
        <p:txBody>
          <a:bodyPr lIns="45718" tIns="45718" rIns="45718" bIns="45718"/>
          <a:lstStyle/>
          <a:p>
            <a:pPr/>
          </a:p>
        </p:txBody>
      </p:sp>
      <p:sp>
        <p:nvSpPr>
          <p:cNvPr id="199" name="Freeform 4"/>
          <p:cNvSpPr/>
          <p:nvPr/>
        </p:nvSpPr>
        <p:spPr>
          <a:xfrm>
            <a:off x="17047551" y="9356645"/>
            <a:ext cx="361274" cy="212355"/>
          </a:xfrm>
          <a:prstGeom prst="rect">
            <a:avLst/>
          </a:prstGeom>
          <a:blipFill>
            <a:blip r:embed="rId3"/>
            <a:stretch>
              <a:fillRect/>
            </a:stretch>
          </a:blipFill>
          <a:ln w="12700">
            <a:miter lim="400000"/>
          </a:ln>
        </p:spPr>
        <p:txBody>
          <a:bodyPr lIns="45718" tIns="45718" rIns="45718" bIns="45718"/>
          <a:lstStyle/>
          <a:p>
            <a:pPr/>
          </a:p>
        </p:txBody>
      </p:sp>
      <p:sp>
        <p:nvSpPr>
          <p:cNvPr id="200" name="AutoShape 5"/>
          <p:cNvSpPr/>
          <p:nvPr/>
        </p:nvSpPr>
        <p:spPr>
          <a:xfrm>
            <a:off x="879181" y="1189040"/>
            <a:ext cx="16529636" cy="9529"/>
          </a:xfrm>
          <a:prstGeom prst="line">
            <a:avLst/>
          </a:prstGeom>
          <a:ln w="19050">
            <a:solidFill>
              <a:srgbClr val="000000"/>
            </a:solidFill>
          </a:ln>
        </p:spPr>
        <p:txBody>
          <a:bodyPr lIns="45718" tIns="45718" rIns="45718" bIns="45718"/>
          <a:lstStyle/>
          <a:p>
            <a:pPr/>
          </a:p>
        </p:txBody>
      </p:sp>
      <p:sp>
        <p:nvSpPr>
          <p:cNvPr id="201" name="Freeform 6"/>
          <p:cNvSpPr/>
          <p:nvPr/>
        </p:nvSpPr>
        <p:spPr>
          <a:xfrm>
            <a:off x="0" y="0"/>
            <a:ext cx="18288000" cy="10287000"/>
          </a:xfrm>
          <a:prstGeom prst="rect">
            <a:avLst/>
          </a:prstGeom>
          <a:blipFill>
            <a:blip r:embed="rId4"/>
            <a:stretch>
              <a:fillRect/>
            </a:stretch>
          </a:blipFill>
          <a:ln w="12700">
            <a:miter lim="400000"/>
          </a:ln>
        </p:spPr>
        <p:txBody>
          <a:bodyPr lIns="45718" tIns="45718" rIns="45718" bIns="45718"/>
          <a:lstStyle/>
          <a:p>
            <a:pPr/>
          </a:p>
        </p:txBody>
      </p:sp>
      <p:sp>
        <p:nvSpPr>
          <p:cNvPr id="202" name="Freeform 7"/>
          <p:cNvSpPr/>
          <p:nvPr/>
        </p:nvSpPr>
        <p:spPr>
          <a:xfrm flipH="1" rot="10800000">
            <a:off x="-144284" y="-834164"/>
            <a:ext cx="14173645" cy="14173647"/>
          </a:xfrm>
          <a:prstGeom prst="rect">
            <a:avLst/>
          </a:prstGeom>
          <a:blipFill>
            <a:blip r:embed="rId5"/>
            <a:stretch>
              <a:fillRect/>
            </a:stretch>
          </a:blipFill>
          <a:ln w="12700">
            <a:miter lim="400000"/>
          </a:ln>
        </p:spPr>
        <p:txBody>
          <a:bodyPr lIns="45718" tIns="45718" rIns="45718" bIns="45718"/>
          <a:lstStyle/>
          <a:p>
            <a:pPr/>
          </a:p>
        </p:txBody>
      </p:sp>
      <p:sp>
        <p:nvSpPr>
          <p:cNvPr id="203" name="TextBox 8"/>
          <p:cNvSpPr txBox="1"/>
          <p:nvPr/>
        </p:nvSpPr>
        <p:spPr>
          <a:xfrm>
            <a:off x="1028700" y="3444161"/>
            <a:ext cx="16598302" cy="14359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800"/>
              </a:lnSpc>
              <a:defRPr sz="2900">
                <a:solidFill>
                  <a:srgbClr val="FFFBFB"/>
                </a:solidFill>
                <a:latin typeface="DM Sans"/>
                <a:ea typeface="DM Sans"/>
                <a:cs typeface="DM Sans"/>
                <a:sym typeface="DM Sans"/>
              </a:defRPr>
            </a:lvl1pPr>
          </a:lstStyle>
          <a:p>
            <a:pPr/>
            <a:r>
              <a:t>Non-green cities may have lower upfront infrastructure costs, but they often face higher long-term costs due to resource inefficiency, pollution, and increased demand for energy and transportation infrastructure.</a:t>
            </a:r>
          </a:p>
        </p:txBody>
      </p:sp>
      <p:sp>
        <p:nvSpPr>
          <p:cNvPr id="204" name="TextBox 9"/>
          <p:cNvSpPr txBox="1"/>
          <p:nvPr/>
        </p:nvSpPr>
        <p:spPr>
          <a:xfrm>
            <a:off x="9038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2900"/>
              </a:lnSpc>
              <a:defRPr sz="2100">
                <a:solidFill>
                  <a:srgbClr val="FFFBFB"/>
                </a:solidFill>
                <a:latin typeface="DM Sans"/>
                <a:ea typeface="DM Sans"/>
                <a:cs typeface="DM Sans"/>
                <a:sym typeface="DM Sans"/>
              </a:defRPr>
            </a:lvl1pPr>
          </a:lstStyle>
          <a:p>
            <a:pPr/>
            <a:r>
              <a:t>11</a:t>
            </a:r>
          </a:p>
        </p:txBody>
      </p:sp>
      <p:sp>
        <p:nvSpPr>
          <p:cNvPr id="205" name="TextBox 12"/>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sp>
        <p:nvSpPr>
          <p:cNvPr id="206" name="TextBox 13"/>
          <p:cNvSpPr txBox="1"/>
          <p:nvPr/>
        </p:nvSpPr>
        <p:spPr>
          <a:xfrm>
            <a:off x="997587" y="5998131"/>
            <a:ext cx="16380123" cy="15100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000"/>
              </a:lnSpc>
              <a:defRPr sz="3000">
                <a:solidFill>
                  <a:srgbClr val="FFFBFB"/>
                </a:solidFill>
                <a:latin typeface="DM Sans"/>
                <a:ea typeface="DM Sans"/>
                <a:cs typeface="DM Sans"/>
                <a:sym typeface="DM Sans"/>
              </a:defRPr>
            </a:lvl1pPr>
          </a:lstStyle>
          <a:p>
            <a:pPr/>
            <a:r>
              <a:t>Non-green cities may suffer from higher levels of pollution, which can lead to health problems and environmental degradation. These factors can result in increased healthcare costs and a reduced quality of life.</a:t>
            </a:r>
          </a:p>
        </p:txBody>
      </p:sp>
      <p:sp>
        <p:nvSpPr>
          <p:cNvPr id="207" name="TextBox 14"/>
          <p:cNvSpPr txBox="1"/>
          <p:nvPr/>
        </p:nvSpPr>
        <p:spPr>
          <a:xfrm>
            <a:off x="1028700" y="5218986"/>
            <a:ext cx="16230600" cy="56539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4300"/>
              </a:lnSpc>
              <a:defRPr spc="224" sz="4400">
                <a:solidFill>
                  <a:srgbClr val="FFFBFB"/>
                </a:solidFill>
                <a:latin typeface="Migra Extra-Light"/>
                <a:ea typeface="Migra Extra-Light"/>
                <a:cs typeface="Migra Extra-Light"/>
                <a:sym typeface="Migra Extra-Light"/>
              </a:defRPr>
            </a:pPr>
            <a:r>
              <a:t>Economic Benefits</a:t>
            </a:r>
          </a:p>
        </p:txBody>
      </p:sp>
      <p:sp>
        <p:nvSpPr>
          <p:cNvPr id="208" name="TextBox 15"/>
          <p:cNvSpPr txBox="1"/>
          <p:nvPr/>
        </p:nvSpPr>
        <p:spPr>
          <a:xfrm>
            <a:off x="997586" y="2750741"/>
            <a:ext cx="16230602" cy="5915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4500"/>
              </a:lnSpc>
              <a:defRPr spc="233" sz="4600">
                <a:solidFill>
                  <a:srgbClr val="FFFBFB"/>
                </a:solidFill>
                <a:latin typeface="Migra Extra-Light"/>
                <a:ea typeface="Migra Extra-Light"/>
                <a:cs typeface="Migra Extra-Light"/>
                <a:sym typeface="Migra Extra-Light"/>
              </a:defRPr>
            </a:pPr>
            <a:r>
              <a:t>Initial Investment</a:t>
            </a:r>
          </a:p>
        </p:txBody>
      </p:sp>
      <p:sp>
        <p:nvSpPr>
          <p:cNvPr id="209" name="TextBox 16"/>
          <p:cNvSpPr txBox="1"/>
          <p:nvPr/>
        </p:nvSpPr>
        <p:spPr>
          <a:xfrm>
            <a:off x="1072347" y="8638123"/>
            <a:ext cx="16230602" cy="10020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000"/>
              </a:lnSpc>
              <a:defRPr sz="3000">
                <a:solidFill>
                  <a:srgbClr val="FFFBFB"/>
                </a:solidFill>
                <a:latin typeface="DM Sans"/>
                <a:ea typeface="DM Sans"/>
                <a:cs typeface="DM Sans"/>
                <a:sym typeface="DM Sans"/>
              </a:defRPr>
            </a:lvl1pPr>
          </a:lstStyle>
          <a:p>
            <a:pPr/>
            <a:r>
              <a:t>Non-green cities may be less resilient to climate change, natural disasters, and resource scarcity, which can lead to higher costs associated with adapting to these challenges.</a:t>
            </a:r>
          </a:p>
        </p:txBody>
      </p:sp>
      <p:sp>
        <p:nvSpPr>
          <p:cNvPr id="210" name="TextBox 17"/>
          <p:cNvSpPr txBox="1"/>
          <p:nvPr/>
        </p:nvSpPr>
        <p:spPr>
          <a:xfrm>
            <a:off x="922826" y="7768511"/>
            <a:ext cx="16230602" cy="53923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4100"/>
              </a:lnSpc>
              <a:defRPr spc="214" sz="4200">
                <a:solidFill>
                  <a:srgbClr val="FFFBFB"/>
                </a:solidFill>
                <a:latin typeface="Migra Extra-Light"/>
                <a:ea typeface="Migra Extra-Light"/>
                <a:cs typeface="Migra Extra-Light"/>
                <a:sym typeface="Migra Extra-Light"/>
              </a:defRPr>
            </a:pPr>
            <a:r>
              <a:t>Long-term Savings</a:t>
            </a:r>
          </a:p>
        </p:txBody>
      </p:sp>
      <p:sp>
        <p:nvSpPr>
          <p:cNvPr id="211" name="TextBox 10"/>
          <p:cNvSpPr txBox="1"/>
          <p:nvPr/>
        </p:nvSpPr>
        <p:spPr>
          <a:xfrm>
            <a:off x="1767802" y="1293812"/>
            <a:ext cx="15652614" cy="8822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6700"/>
              </a:lnSpc>
              <a:defRPr spc="349" sz="6900">
                <a:solidFill>
                  <a:srgbClr val="FFFBFB"/>
                </a:solidFill>
                <a:latin typeface="Migra Extra-Light"/>
                <a:ea typeface="Migra Extra-Light"/>
                <a:cs typeface="Migra Extra-Light"/>
                <a:sym typeface="Migra Extra-Light"/>
              </a:defRPr>
            </a:pPr>
            <a:r>
              <a:t>Low-carbon VS High-carbon cities</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13" name="Picture 3" descr="Picture 3"/>
          <p:cNvPicPr>
            <a:picLocks noChangeAspect="1"/>
          </p:cNvPicPr>
          <p:nvPr/>
        </p:nvPicPr>
        <p:blipFill>
          <a:blip r:embed="rId2">
            <a:alphaModFix amt="58000"/>
            <a:extLst/>
          </a:blip>
          <a:srcRect l="12797" t="0" r="12797" b="0"/>
          <a:stretch>
            <a:fillRect/>
          </a:stretch>
        </p:blipFill>
        <p:spPr>
          <a:xfrm>
            <a:off x="6468502" y="-227995"/>
            <a:ext cx="12037546" cy="10785700"/>
          </a:xfrm>
          <a:prstGeom prst="rect">
            <a:avLst/>
          </a:prstGeom>
          <a:ln w="12700">
            <a:miter lim="400000"/>
          </a:ln>
        </p:spPr>
      </p:pic>
      <p:sp>
        <p:nvSpPr>
          <p:cNvPr id="214" name="AutoShape 4"/>
          <p:cNvSpPr/>
          <p:nvPr/>
        </p:nvSpPr>
        <p:spPr>
          <a:xfrm>
            <a:off x="879181" y="9078910"/>
            <a:ext cx="16529636" cy="9525"/>
          </a:xfrm>
          <a:prstGeom prst="line">
            <a:avLst/>
          </a:prstGeom>
          <a:ln w="19050">
            <a:solidFill>
              <a:srgbClr val="FFFFFF"/>
            </a:solidFill>
          </a:ln>
        </p:spPr>
        <p:txBody>
          <a:bodyPr lIns="45718" tIns="45718" rIns="45718" bIns="45718"/>
          <a:lstStyle/>
          <a:p>
            <a:pPr/>
          </a:p>
        </p:txBody>
      </p:sp>
      <p:sp>
        <p:nvSpPr>
          <p:cNvPr id="215" name="Freeform 5"/>
          <p:cNvSpPr/>
          <p:nvPr/>
        </p:nvSpPr>
        <p:spPr>
          <a:xfrm>
            <a:off x="17047551" y="9356645"/>
            <a:ext cx="361274" cy="212355"/>
          </a:xfrm>
          <a:prstGeom prst="rect">
            <a:avLst/>
          </a:prstGeom>
          <a:blipFill>
            <a:blip r:embed="rId3"/>
            <a:stretch>
              <a:fillRect/>
            </a:stretch>
          </a:blipFill>
          <a:ln w="12700">
            <a:miter lim="400000"/>
          </a:ln>
        </p:spPr>
        <p:txBody>
          <a:bodyPr lIns="45718" tIns="45718" rIns="45718" bIns="45718"/>
          <a:lstStyle/>
          <a:p>
            <a:pPr/>
          </a:p>
        </p:txBody>
      </p:sp>
      <p:sp>
        <p:nvSpPr>
          <p:cNvPr id="216" name="AutoShape 6"/>
          <p:cNvSpPr/>
          <p:nvPr/>
        </p:nvSpPr>
        <p:spPr>
          <a:xfrm>
            <a:off x="879181" y="1179515"/>
            <a:ext cx="16529636" cy="9525"/>
          </a:xfrm>
          <a:prstGeom prst="line">
            <a:avLst/>
          </a:prstGeom>
          <a:ln w="19050">
            <a:solidFill>
              <a:srgbClr val="FFFFFF"/>
            </a:solidFill>
          </a:ln>
        </p:spPr>
        <p:txBody>
          <a:bodyPr lIns="45718" tIns="45718" rIns="45718" bIns="45718"/>
          <a:lstStyle/>
          <a:p>
            <a:pPr/>
          </a:p>
        </p:txBody>
      </p:sp>
      <p:sp>
        <p:nvSpPr>
          <p:cNvPr id="217" name="Freeform 7"/>
          <p:cNvSpPr/>
          <p:nvPr/>
        </p:nvSpPr>
        <p:spPr>
          <a:xfrm>
            <a:off x="0" y="0"/>
            <a:ext cx="18288000" cy="10287000"/>
          </a:xfrm>
          <a:prstGeom prst="rect">
            <a:avLst/>
          </a:prstGeom>
          <a:blipFill>
            <a:blip r:embed="rId4"/>
            <a:stretch>
              <a:fillRect/>
            </a:stretch>
          </a:blipFill>
          <a:ln w="12700">
            <a:miter lim="400000"/>
          </a:ln>
        </p:spPr>
        <p:txBody>
          <a:bodyPr lIns="45718" tIns="45718" rIns="45718" bIns="45718"/>
          <a:lstStyle/>
          <a:p>
            <a:pPr/>
          </a:p>
        </p:txBody>
      </p:sp>
      <p:sp>
        <p:nvSpPr>
          <p:cNvPr id="218" name="Freeform 8"/>
          <p:cNvSpPr/>
          <p:nvPr/>
        </p:nvSpPr>
        <p:spPr>
          <a:xfrm flipH="1" rot="10800000">
            <a:off x="0" y="-2119174"/>
            <a:ext cx="15281151" cy="15281157"/>
          </a:xfrm>
          <a:prstGeom prst="rect">
            <a:avLst/>
          </a:prstGeom>
          <a:blipFill>
            <a:blip r:embed="rId5"/>
            <a:stretch>
              <a:fillRect/>
            </a:stretch>
          </a:blipFill>
          <a:ln w="12700">
            <a:miter lim="400000"/>
          </a:ln>
        </p:spPr>
        <p:txBody>
          <a:bodyPr lIns="45718" tIns="45718" rIns="45718" bIns="45718"/>
          <a:lstStyle/>
          <a:p>
            <a:pPr/>
          </a:p>
        </p:txBody>
      </p:sp>
      <p:sp>
        <p:nvSpPr>
          <p:cNvPr id="219" name="TextBox 9"/>
          <p:cNvSpPr txBox="1"/>
          <p:nvPr/>
        </p:nvSpPr>
        <p:spPr>
          <a:xfrm>
            <a:off x="891181" y="3329230"/>
            <a:ext cx="16752677" cy="57199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100"/>
              </a:lnSpc>
              <a:defRPr sz="3300">
                <a:solidFill>
                  <a:srgbClr val="FFFBFB"/>
                </a:solidFill>
                <a:latin typeface="DM Sans"/>
                <a:ea typeface="DM Sans"/>
                <a:cs typeface="DM Sans"/>
                <a:sym typeface="DM Sans"/>
              </a:defRPr>
            </a:pPr>
            <a:r>
              <a:t>Solar Panel Capacity: A typical residential solar panel has a capacity ranging from 250 to 400 watts.</a:t>
            </a:r>
          </a:p>
          <a:p>
            <a:pPr>
              <a:lnSpc>
                <a:spcPts val="4100"/>
              </a:lnSpc>
              <a:defRPr sz="3300">
                <a:solidFill>
                  <a:srgbClr val="FFFBFB"/>
                </a:solidFill>
                <a:latin typeface="DM Sans"/>
                <a:ea typeface="DM Sans"/>
                <a:cs typeface="DM Sans"/>
                <a:sym typeface="DM Sans"/>
              </a:defRPr>
            </a:pPr>
          </a:p>
          <a:p>
            <a:pPr>
              <a:lnSpc>
                <a:spcPts val="4100"/>
              </a:lnSpc>
              <a:defRPr sz="3300">
                <a:solidFill>
                  <a:srgbClr val="FFFBFB"/>
                </a:solidFill>
                <a:latin typeface="DM Sans"/>
                <a:ea typeface="DM Sans"/>
                <a:cs typeface="DM Sans"/>
                <a:sym typeface="DM Sans"/>
              </a:defRPr>
            </a:pPr>
            <a:r>
              <a:t>Average Home Energy Consumption: On average, a typical U.S. home consumes around 10,000 to 12,000 kilowatt-hours (kWh) of electricity annually.</a:t>
            </a:r>
          </a:p>
          <a:p>
            <a:pPr>
              <a:lnSpc>
                <a:spcPts val="4100"/>
              </a:lnSpc>
              <a:defRPr sz="3300">
                <a:solidFill>
                  <a:srgbClr val="FFFBFB"/>
                </a:solidFill>
                <a:latin typeface="DM Sans"/>
                <a:ea typeface="DM Sans"/>
                <a:cs typeface="DM Sans"/>
                <a:sym typeface="DM Sans"/>
              </a:defRPr>
            </a:pPr>
          </a:p>
          <a:p>
            <a:pPr>
              <a:lnSpc>
                <a:spcPts val="4100"/>
              </a:lnSpc>
              <a:defRPr sz="3300">
                <a:solidFill>
                  <a:srgbClr val="FFFBFB"/>
                </a:solidFill>
                <a:latin typeface="DM Sans"/>
                <a:ea typeface="DM Sans"/>
                <a:cs typeface="DM Sans"/>
                <a:sym typeface="DM Sans"/>
              </a:defRPr>
            </a:pPr>
            <a:r>
              <a:t>For example, if you have a 300-watt solar panel:</a:t>
            </a:r>
          </a:p>
          <a:p>
            <a:pPr>
              <a:lnSpc>
                <a:spcPts val="4100"/>
              </a:lnSpc>
              <a:defRPr sz="3300">
                <a:solidFill>
                  <a:srgbClr val="FFFBFB"/>
                </a:solidFill>
                <a:latin typeface="DM Sans"/>
                <a:ea typeface="DM Sans"/>
                <a:cs typeface="DM Sans"/>
                <a:sym typeface="DM Sans"/>
              </a:defRPr>
            </a:pPr>
          </a:p>
          <a:p>
            <a:pPr>
              <a:lnSpc>
                <a:spcPts val="4100"/>
              </a:lnSpc>
              <a:defRPr sz="3300">
                <a:solidFill>
                  <a:srgbClr val="FFFBFB"/>
                </a:solidFill>
                <a:latin typeface="DM Sans"/>
                <a:ea typeface="DM Sans"/>
                <a:cs typeface="DM Sans"/>
                <a:sym typeface="DM Sans"/>
              </a:defRPr>
            </a:pPr>
            <a:r>
              <a:t>300 watts / 10,000 kWh = 0.03 homes</a:t>
            </a:r>
          </a:p>
          <a:p>
            <a:pPr>
              <a:lnSpc>
                <a:spcPts val="4100"/>
              </a:lnSpc>
              <a:defRPr sz="3300">
                <a:solidFill>
                  <a:srgbClr val="FFFBFB"/>
                </a:solidFill>
                <a:latin typeface="DM Sans"/>
                <a:ea typeface="DM Sans"/>
                <a:cs typeface="DM Sans"/>
                <a:sym typeface="DM Sans"/>
              </a:defRPr>
            </a:pPr>
            <a:r>
              <a:t>This suggests that one 300-watt solar panel can provide about 3% of the annual electricity needs for one home.</a:t>
            </a:r>
          </a:p>
        </p:txBody>
      </p:sp>
      <p:sp>
        <p:nvSpPr>
          <p:cNvPr id="220" name="TextBox 10"/>
          <p:cNvSpPr txBox="1"/>
          <p:nvPr/>
        </p:nvSpPr>
        <p:spPr>
          <a:xfrm>
            <a:off x="879178" y="1724585"/>
            <a:ext cx="16529644" cy="9940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7800"/>
              </a:lnSpc>
              <a:defRPr spc="349" sz="6900">
                <a:solidFill>
                  <a:srgbClr val="FFFBFB"/>
                </a:solidFill>
                <a:latin typeface="Migra Extra-Light"/>
                <a:ea typeface="Migra Extra-Light"/>
                <a:cs typeface="Migra Extra-Light"/>
                <a:sym typeface="Migra Extra-Light"/>
              </a:defRPr>
            </a:pPr>
            <a:r>
              <a:t>Solar panel Wattage</a:t>
            </a:r>
          </a:p>
        </p:txBody>
      </p:sp>
      <p:sp>
        <p:nvSpPr>
          <p:cNvPr id="221" name="TextBox 11"/>
          <p:cNvSpPr txBox="1"/>
          <p:nvPr/>
        </p:nvSpPr>
        <p:spPr>
          <a:xfrm>
            <a:off x="8911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2900"/>
              </a:lnSpc>
              <a:defRPr sz="2100">
                <a:solidFill>
                  <a:srgbClr val="FFFBFB"/>
                </a:solidFill>
                <a:latin typeface="DM Sans"/>
                <a:ea typeface="DM Sans"/>
                <a:cs typeface="DM Sans"/>
                <a:sym typeface="DM Sans"/>
              </a:defRPr>
            </a:lvl1pPr>
          </a:lstStyle>
          <a:p>
            <a:pPr/>
            <a:r>
              <a:t>12</a:t>
            </a:r>
          </a:p>
        </p:txBody>
      </p:sp>
      <p:sp>
        <p:nvSpPr>
          <p:cNvPr id="222" name="TextBox 13"/>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24" name="Picture 3" descr="Picture 3"/>
          <p:cNvPicPr>
            <a:picLocks noChangeAspect="1"/>
          </p:cNvPicPr>
          <p:nvPr/>
        </p:nvPicPr>
        <p:blipFill>
          <a:blip r:embed="rId2">
            <a:alphaModFix amt="58000"/>
            <a:extLst/>
          </a:blip>
          <a:srcRect l="12797" t="0" r="12797" b="0"/>
          <a:stretch>
            <a:fillRect/>
          </a:stretch>
        </p:blipFill>
        <p:spPr>
          <a:xfrm>
            <a:off x="6468502" y="-227995"/>
            <a:ext cx="12037546" cy="10785700"/>
          </a:xfrm>
          <a:prstGeom prst="rect">
            <a:avLst/>
          </a:prstGeom>
          <a:ln w="12700">
            <a:miter lim="400000"/>
          </a:ln>
        </p:spPr>
      </p:pic>
      <p:sp>
        <p:nvSpPr>
          <p:cNvPr id="225" name="Freeform 5"/>
          <p:cNvSpPr/>
          <p:nvPr/>
        </p:nvSpPr>
        <p:spPr>
          <a:xfrm>
            <a:off x="6458977" y="-705188"/>
            <a:ext cx="7035056" cy="11697376"/>
          </a:xfrm>
          <a:prstGeom prst="rect">
            <a:avLst/>
          </a:prstGeom>
          <a:gradFill>
            <a:gsLst>
              <a:gs pos="0">
                <a:srgbClr val="000000"/>
              </a:gs>
              <a:gs pos="100000">
                <a:srgbClr val="000000">
                  <a:alpha val="0"/>
                </a:srgbClr>
              </a:gs>
            </a:gsLst>
          </a:gradFill>
          <a:ln w="12700">
            <a:miter lim="400000"/>
          </a:ln>
        </p:spPr>
        <p:txBody>
          <a:bodyPr lIns="45718" tIns="45718" rIns="45718" bIns="45718"/>
          <a:lstStyle/>
          <a:p>
            <a:pPr/>
          </a:p>
        </p:txBody>
      </p:sp>
      <p:sp>
        <p:nvSpPr>
          <p:cNvPr id="226" name="AutoShape 7"/>
          <p:cNvSpPr/>
          <p:nvPr/>
        </p:nvSpPr>
        <p:spPr>
          <a:xfrm>
            <a:off x="879181" y="9078910"/>
            <a:ext cx="16529636" cy="9525"/>
          </a:xfrm>
          <a:prstGeom prst="line">
            <a:avLst/>
          </a:prstGeom>
          <a:ln w="19050">
            <a:solidFill>
              <a:srgbClr val="FFFFFF"/>
            </a:solidFill>
          </a:ln>
        </p:spPr>
        <p:txBody>
          <a:bodyPr lIns="45718" tIns="45718" rIns="45718" bIns="45718"/>
          <a:lstStyle/>
          <a:p>
            <a:pPr/>
          </a:p>
        </p:txBody>
      </p:sp>
      <p:sp>
        <p:nvSpPr>
          <p:cNvPr id="227" name="Freeform 8"/>
          <p:cNvSpPr/>
          <p:nvPr/>
        </p:nvSpPr>
        <p:spPr>
          <a:xfrm>
            <a:off x="17047551" y="9356645"/>
            <a:ext cx="361274" cy="212355"/>
          </a:xfrm>
          <a:prstGeom prst="rect">
            <a:avLst/>
          </a:prstGeom>
          <a:blipFill>
            <a:blip r:embed="rId3"/>
            <a:stretch>
              <a:fillRect/>
            </a:stretch>
          </a:blipFill>
          <a:ln w="12700">
            <a:miter lim="400000"/>
          </a:ln>
        </p:spPr>
        <p:txBody>
          <a:bodyPr lIns="45718" tIns="45718" rIns="45718" bIns="45718"/>
          <a:lstStyle/>
          <a:p>
            <a:pPr/>
          </a:p>
        </p:txBody>
      </p:sp>
      <p:sp>
        <p:nvSpPr>
          <p:cNvPr id="228" name="AutoShape 9"/>
          <p:cNvSpPr/>
          <p:nvPr/>
        </p:nvSpPr>
        <p:spPr>
          <a:xfrm>
            <a:off x="879181" y="1179515"/>
            <a:ext cx="16529636" cy="9525"/>
          </a:xfrm>
          <a:prstGeom prst="line">
            <a:avLst/>
          </a:prstGeom>
          <a:ln w="19050">
            <a:solidFill>
              <a:srgbClr val="FFFFFF"/>
            </a:solidFill>
          </a:ln>
        </p:spPr>
        <p:txBody>
          <a:bodyPr lIns="45718" tIns="45718" rIns="45718" bIns="45718"/>
          <a:lstStyle/>
          <a:p>
            <a:pPr/>
          </a:p>
        </p:txBody>
      </p:sp>
      <p:sp>
        <p:nvSpPr>
          <p:cNvPr id="229" name="Freeform 10"/>
          <p:cNvSpPr/>
          <p:nvPr/>
        </p:nvSpPr>
        <p:spPr>
          <a:xfrm>
            <a:off x="0" y="0"/>
            <a:ext cx="18288000" cy="10287000"/>
          </a:xfrm>
          <a:prstGeom prst="rect">
            <a:avLst/>
          </a:prstGeom>
          <a:blipFill>
            <a:blip r:embed="rId4"/>
            <a:stretch>
              <a:fillRect/>
            </a:stretch>
          </a:blipFill>
          <a:ln w="12700">
            <a:miter lim="400000"/>
          </a:ln>
        </p:spPr>
        <p:txBody>
          <a:bodyPr lIns="45718" tIns="45718" rIns="45718" bIns="45718"/>
          <a:lstStyle/>
          <a:p>
            <a:pPr/>
          </a:p>
        </p:txBody>
      </p:sp>
      <p:sp>
        <p:nvSpPr>
          <p:cNvPr id="230" name="Freeform 11"/>
          <p:cNvSpPr/>
          <p:nvPr/>
        </p:nvSpPr>
        <p:spPr>
          <a:xfrm flipH="1" rot="10800000">
            <a:off x="-101838" y="-705187"/>
            <a:ext cx="13140682" cy="13140687"/>
          </a:xfrm>
          <a:prstGeom prst="rect">
            <a:avLst/>
          </a:prstGeom>
          <a:blipFill>
            <a:blip r:embed="rId5"/>
            <a:stretch>
              <a:fillRect/>
            </a:stretch>
          </a:blipFill>
          <a:ln w="12700">
            <a:miter lim="400000"/>
          </a:ln>
        </p:spPr>
        <p:txBody>
          <a:bodyPr lIns="45718" tIns="45718" rIns="45718" bIns="45718"/>
          <a:lstStyle/>
          <a:p>
            <a:pPr/>
          </a:p>
        </p:txBody>
      </p:sp>
      <p:sp>
        <p:nvSpPr>
          <p:cNvPr id="231" name="TextBox 12"/>
          <p:cNvSpPr txBox="1"/>
          <p:nvPr/>
        </p:nvSpPr>
        <p:spPr>
          <a:xfrm>
            <a:off x="927252" y="3068214"/>
            <a:ext cx="16752677" cy="601128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900"/>
              </a:lnSpc>
              <a:defRPr sz="3100">
                <a:solidFill>
                  <a:srgbClr val="FFFBFB"/>
                </a:solidFill>
                <a:latin typeface="DM Sans"/>
                <a:ea typeface="DM Sans"/>
                <a:cs typeface="DM Sans"/>
                <a:sym typeface="DM Sans"/>
              </a:defRPr>
            </a:pPr>
            <a:r>
              <a:t>Small residential wind turbines typically range from 1 kW to 10 kW, while larger commercial or utility-scale turbines can range from 1 MW to 5 MW or more.</a:t>
            </a:r>
          </a:p>
          <a:p>
            <a:pPr>
              <a:lnSpc>
                <a:spcPts val="3900"/>
              </a:lnSpc>
              <a:defRPr sz="3100">
                <a:solidFill>
                  <a:srgbClr val="FFFBFB"/>
                </a:solidFill>
                <a:latin typeface="DM Sans"/>
                <a:ea typeface="DM Sans"/>
                <a:cs typeface="DM Sans"/>
                <a:sym typeface="DM Sans"/>
              </a:defRPr>
            </a:pPr>
          </a:p>
          <a:p>
            <a:pPr>
              <a:lnSpc>
                <a:spcPts val="3900"/>
              </a:lnSpc>
              <a:defRPr sz="3100">
                <a:solidFill>
                  <a:srgbClr val="FFFBFB"/>
                </a:solidFill>
                <a:latin typeface="DM Sans"/>
                <a:ea typeface="DM Sans"/>
                <a:cs typeface="DM Sans"/>
                <a:sym typeface="DM Sans"/>
              </a:defRPr>
            </a:pPr>
            <a:r>
              <a:t>Average Home Energy Consumption in the United States: The average U.S. household consumes about 10,000 to 12,000 kilowatt-hours (kWh) of electricity annually.</a:t>
            </a:r>
          </a:p>
          <a:p>
            <a:pPr>
              <a:lnSpc>
                <a:spcPts val="4500"/>
              </a:lnSpc>
              <a:defRPr sz="3100">
                <a:solidFill>
                  <a:srgbClr val="FFFBFB"/>
                </a:solidFill>
                <a:latin typeface="DM Sans"/>
                <a:ea typeface="DM Sans"/>
                <a:cs typeface="DM Sans"/>
                <a:sym typeface="DM Sans"/>
              </a:defRPr>
            </a:pPr>
          </a:p>
          <a:p>
            <a:pPr>
              <a:lnSpc>
                <a:spcPts val="3900"/>
              </a:lnSpc>
              <a:defRPr sz="3100">
                <a:solidFill>
                  <a:srgbClr val="FFFBFB"/>
                </a:solidFill>
                <a:latin typeface="DM Sans"/>
                <a:ea typeface="DM Sans"/>
                <a:cs typeface="DM Sans"/>
                <a:sym typeface="DM Sans"/>
              </a:defRPr>
            </a:pPr>
            <a:r>
              <a:t>Example Calculation (United States): Let's use a common capacity for a larger wind turbine of 2 MW (2,000 kW) for this example:</a:t>
            </a:r>
          </a:p>
          <a:p>
            <a:pPr>
              <a:lnSpc>
                <a:spcPts val="3900"/>
              </a:lnSpc>
              <a:defRPr sz="3100">
                <a:solidFill>
                  <a:srgbClr val="FFFBFB"/>
                </a:solidFill>
                <a:latin typeface="DM Sans"/>
                <a:ea typeface="DM Sans"/>
                <a:cs typeface="DM Sans"/>
                <a:sym typeface="DM Sans"/>
              </a:defRPr>
            </a:pPr>
          </a:p>
          <a:p>
            <a:pPr>
              <a:lnSpc>
                <a:spcPts val="3900"/>
              </a:lnSpc>
              <a:defRPr sz="3100">
                <a:solidFill>
                  <a:srgbClr val="FFFBFB"/>
                </a:solidFill>
                <a:latin typeface="DM Sans"/>
                <a:ea typeface="DM Sans"/>
                <a:cs typeface="DM Sans"/>
                <a:sym typeface="DM Sans"/>
              </a:defRPr>
            </a:pPr>
            <a:r>
              <a:t>2,000 kW (2 MW) / 12,000 kWh per home = Approximately 167 homes.</a:t>
            </a:r>
          </a:p>
          <a:p>
            <a:pPr lvl="1">
              <a:lnSpc>
                <a:spcPts val="3900"/>
              </a:lnSpc>
              <a:defRPr sz="3100">
                <a:solidFill>
                  <a:srgbClr val="FFFBFB"/>
                </a:solidFill>
                <a:latin typeface="DM Sans"/>
                <a:ea typeface="DM Sans"/>
                <a:cs typeface="DM Sans"/>
                <a:sym typeface="DM Sans"/>
              </a:defRPr>
            </a:pPr>
            <a:r>
              <a:t>This means that a 2 MW wind turbine, in ideal wind conditions, could potentially provide enough electricity to power approximately 167 homes in the United States, </a:t>
            </a:r>
          </a:p>
        </p:txBody>
      </p:sp>
      <p:sp>
        <p:nvSpPr>
          <p:cNvPr id="232" name="TextBox 13"/>
          <p:cNvSpPr txBox="1"/>
          <p:nvPr/>
        </p:nvSpPr>
        <p:spPr>
          <a:xfrm>
            <a:off x="879178" y="1533160"/>
            <a:ext cx="16529644" cy="99401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7800"/>
              </a:lnSpc>
              <a:defRPr spc="349" sz="6900">
                <a:solidFill>
                  <a:srgbClr val="FFFBFB"/>
                </a:solidFill>
                <a:latin typeface="Migra Extra-Light"/>
                <a:ea typeface="Migra Extra-Light"/>
                <a:cs typeface="Migra Extra-Light"/>
                <a:sym typeface="Migra Extra-Light"/>
              </a:defRPr>
            </a:pPr>
            <a:r>
              <a:t>Wind Turbines Wattage</a:t>
            </a:r>
          </a:p>
        </p:txBody>
      </p:sp>
      <p:sp>
        <p:nvSpPr>
          <p:cNvPr id="233" name="TextBox 14"/>
          <p:cNvSpPr txBox="1"/>
          <p:nvPr/>
        </p:nvSpPr>
        <p:spPr>
          <a:xfrm>
            <a:off x="873144" y="9429118"/>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2900"/>
              </a:lnSpc>
              <a:defRPr sz="2100">
                <a:solidFill>
                  <a:srgbClr val="FFFBFB"/>
                </a:solidFill>
                <a:latin typeface="DM Sans"/>
                <a:ea typeface="DM Sans"/>
                <a:cs typeface="DM Sans"/>
                <a:sym typeface="DM Sans"/>
              </a:defRPr>
            </a:lvl1pPr>
          </a:lstStyle>
          <a:p>
            <a:pPr/>
            <a:r>
              <a:t>13</a:t>
            </a:r>
          </a:p>
        </p:txBody>
      </p:sp>
      <p:sp>
        <p:nvSpPr>
          <p:cNvPr id="234" name="TextBox 16"/>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36" name="maxresdefault.jpg" descr="maxresdefault.jpg"/>
          <p:cNvPicPr>
            <a:picLocks noChangeAspect="1"/>
          </p:cNvPicPr>
          <p:nvPr/>
        </p:nvPicPr>
        <p:blipFill>
          <a:blip r:embed="rId2">
            <a:extLst/>
          </a:blip>
          <a:srcRect l="17608" t="0" r="9517" b="0"/>
          <a:stretch>
            <a:fillRect/>
          </a:stretch>
        </p:blipFill>
        <p:spPr>
          <a:xfrm>
            <a:off x="930024" y="1376434"/>
            <a:ext cx="4872903" cy="3761284"/>
          </a:xfrm>
          <a:prstGeom prst="rect">
            <a:avLst/>
          </a:prstGeom>
          <a:ln w="12700">
            <a:miter lim="400000"/>
          </a:ln>
        </p:spPr>
      </p:pic>
      <p:sp>
        <p:nvSpPr>
          <p:cNvPr id="237" name="TextBox 5"/>
          <p:cNvSpPr txBox="1"/>
          <p:nvPr/>
        </p:nvSpPr>
        <p:spPr>
          <a:xfrm>
            <a:off x="6339402" y="1361513"/>
            <a:ext cx="11350044" cy="55383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100"/>
              </a:lnSpc>
              <a:defRPr sz="4700">
                <a:solidFill>
                  <a:srgbClr val="FFFBFB"/>
                </a:solidFill>
                <a:latin typeface="DM Sans"/>
                <a:ea typeface="DM Sans"/>
                <a:cs typeface="DM Sans"/>
                <a:sym typeface="DM Sans"/>
              </a:defRPr>
            </a:lvl1pPr>
          </a:lstStyle>
          <a:p>
            <a:pPr/>
            <a:r>
              <a:t>Next-Generation Technology</a:t>
            </a:r>
          </a:p>
        </p:txBody>
      </p:sp>
      <p:sp>
        <p:nvSpPr>
          <p:cNvPr id="238" name="AutoShape 6"/>
          <p:cNvSpPr/>
          <p:nvPr/>
        </p:nvSpPr>
        <p:spPr>
          <a:xfrm>
            <a:off x="879181" y="9078907"/>
            <a:ext cx="16529637" cy="9529"/>
          </a:xfrm>
          <a:prstGeom prst="line">
            <a:avLst/>
          </a:prstGeom>
          <a:ln w="19050">
            <a:solidFill>
              <a:srgbClr val="FFFFFF"/>
            </a:solidFill>
          </a:ln>
        </p:spPr>
        <p:txBody>
          <a:bodyPr lIns="45718" tIns="45718" rIns="45718" bIns="45718"/>
          <a:lstStyle/>
          <a:p>
            <a:pPr/>
          </a:p>
        </p:txBody>
      </p:sp>
      <p:sp>
        <p:nvSpPr>
          <p:cNvPr id="239" name="Freeform 7"/>
          <p:cNvSpPr/>
          <p:nvPr/>
        </p:nvSpPr>
        <p:spPr>
          <a:xfrm>
            <a:off x="17047551" y="9356645"/>
            <a:ext cx="361274" cy="212355"/>
          </a:xfrm>
          <a:prstGeom prst="rect">
            <a:avLst/>
          </a:prstGeom>
          <a:blipFill>
            <a:blip r:embed="rId3"/>
            <a:stretch>
              <a:fillRect/>
            </a:stretch>
          </a:blipFill>
          <a:ln w="12700">
            <a:miter lim="400000"/>
          </a:ln>
        </p:spPr>
        <p:txBody>
          <a:bodyPr lIns="45718" tIns="45718" rIns="45718" bIns="45718"/>
          <a:lstStyle/>
          <a:p>
            <a:pPr/>
          </a:p>
        </p:txBody>
      </p:sp>
      <p:sp>
        <p:nvSpPr>
          <p:cNvPr id="240" name="TextBox 8"/>
          <p:cNvSpPr txBox="1"/>
          <p:nvPr/>
        </p:nvSpPr>
        <p:spPr>
          <a:xfrm>
            <a:off x="8911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2900"/>
              </a:lnSpc>
              <a:defRPr sz="2100">
                <a:solidFill>
                  <a:srgbClr val="FFFBFB"/>
                </a:solidFill>
                <a:latin typeface="DM Sans"/>
                <a:ea typeface="DM Sans"/>
                <a:cs typeface="DM Sans"/>
                <a:sym typeface="DM Sans"/>
              </a:defRPr>
            </a:lvl1pPr>
          </a:lstStyle>
          <a:p>
            <a:pPr/>
            <a:r>
              <a:t>14</a:t>
            </a:r>
          </a:p>
        </p:txBody>
      </p:sp>
      <p:sp>
        <p:nvSpPr>
          <p:cNvPr id="241" name="AutoShape 9"/>
          <p:cNvSpPr/>
          <p:nvPr/>
        </p:nvSpPr>
        <p:spPr>
          <a:xfrm>
            <a:off x="879181" y="1179512"/>
            <a:ext cx="16529637" cy="9530"/>
          </a:xfrm>
          <a:prstGeom prst="line">
            <a:avLst/>
          </a:prstGeom>
          <a:ln w="19050">
            <a:solidFill>
              <a:srgbClr val="FFFFFF"/>
            </a:solidFill>
          </a:ln>
        </p:spPr>
        <p:txBody>
          <a:bodyPr lIns="45718" tIns="45718" rIns="45718" bIns="45718"/>
          <a:lstStyle/>
          <a:p>
            <a:pPr/>
          </a:p>
        </p:txBody>
      </p:sp>
      <p:sp>
        <p:nvSpPr>
          <p:cNvPr id="242" name="TextBox 11"/>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pic>
        <p:nvPicPr>
          <p:cNvPr id="243" name="download.jpeg" descr="download.jpeg"/>
          <p:cNvPicPr>
            <a:picLocks noChangeAspect="1"/>
          </p:cNvPicPr>
          <p:nvPr/>
        </p:nvPicPr>
        <p:blipFill>
          <a:blip r:embed="rId4">
            <a:extLst/>
          </a:blip>
          <a:srcRect l="13722" t="0" r="13722" b="0"/>
          <a:stretch>
            <a:fillRect/>
          </a:stretch>
        </p:blipFill>
        <p:spPr>
          <a:xfrm>
            <a:off x="930024" y="5269874"/>
            <a:ext cx="4872903" cy="3761281"/>
          </a:xfrm>
          <a:prstGeom prst="rect">
            <a:avLst/>
          </a:prstGeom>
          <a:ln w="12700">
            <a:miter lim="400000"/>
          </a:ln>
        </p:spPr>
      </p:pic>
      <p:sp>
        <p:nvSpPr>
          <p:cNvPr id="244" name="TextBox 14"/>
          <p:cNvSpPr txBox="1"/>
          <p:nvPr/>
        </p:nvSpPr>
        <p:spPr>
          <a:xfrm>
            <a:off x="6101847" y="2284745"/>
            <a:ext cx="11825153" cy="62956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ct val="120000"/>
              </a:lnSpc>
              <a:defRPr sz="2900"/>
            </a:pPr>
          </a:p>
          <a:p>
            <a:pPr algn="ctr">
              <a:lnSpc>
                <a:spcPct val="120000"/>
              </a:lnSpc>
              <a:defRPr sz="2900">
                <a:solidFill>
                  <a:srgbClr val="FFFBFB"/>
                </a:solidFill>
                <a:latin typeface="DM Sans"/>
                <a:ea typeface="DM Sans"/>
                <a:cs typeface="DM Sans"/>
                <a:sym typeface="DM Sans"/>
              </a:defRPr>
            </a:pPr>
            <a:r>
              <a:t>TESLA</a:t>
            </a:r>
          </a:p>
          <a:p>
            <a:pPr>
              <a:lnSpc>
                <a:spcPct val="120000"/>
              </a:lnSpc>
              <a:defRPr sz="2900">
                <a:solidFill>
                  <a:srgbClr val="FFFBFB"/>
                </a:solidFill>
                <a:latin typeface="DM Sans"/>
                <a:ea typeface="DM Sans"/>
                <a:cs typeface="DM Sans"/>
                <a:sym typeface="DM Sans"/>
              </a:defRPr>
            </a:pPr>
          </a:p>
          <a:p>
            <a:pPr lvl="1" indent="228600" algn="ctr">
              <a:lnSpc>
                <a:spcPct val="120000"/>
              </a:lnSpc>
              <a:defRPr sz="2900">
                <a:solidFill>
                  <a:srgbClr val="FFFBFB"/>
                </a:solidFill>
                <a:latin typeface="DM Sans"/>
                <a:ea typeface="DM Sans"/>
                <a:cs typeface="DM Sans"/>
                <a:sym typeface="DM Sans"/>
              </a:defRPr>
            </a:pPr>
            <a:r>
              <a:t>The Tesla Solar Roof is an innovative solar energy solution that replaces traditional roofing materials with solar panels. It seamlessly blends aesthetics and sustainability, harnessing sunlight to generate electricity for a home while enhancing its curb appeal. Although the product has garnered interest, its widespread adoption is still evolving, driven by advancements in solar technology and affordability.</a:t>
            </a:r>
          </a:p>
          <a:p>
            <a:pPr lvl="1" indent="228600" algn="ctr">
              <a:lnSpc>
                <a:spcPct val="120000"/>
              </a:lnSpc>
              <a:defRPr sz="2900">
                <a:solidFill>
                  <a:srgbClr val="FFFBFB"/>
                </a:solidFill>
                <a:latin typeface="DM Sans"/>
                <a:ea typeface="DM Sans"/>
                <a:cs typeface="DM Sans"/>
                <a:sym typeface="DM Sans"/>
              </a:defRPr>
            </a:pPr>
          </a:p>
          <a:p>
            <a:pPr lvl="1" indent="228600" algn="ctr">
              <a:lnSpc>
                <a:spcPct val="120000"/>
              </a:lnSpc>
              <a:defRPr sz="2900">
                <a:solidFill>
                  <a:srgbClr val="FFFBFB"/>
                </a:solidFill>
                <a:latin typeface="DM Sans"/>
                <a:ea typeface="DM Sans"/>
                <a:cs typeface="DM Sans"/>
                <a:sym typeface="DM Sans"/>
              </a:defRPr>
            </a:pPr>
            <a:r>
              <a:t>You can what this video for more information</a:t>
            </a:r>
          </a:p>
          <a:p>
            <a:pPr lvl="1" indent="228600" algn="ctr">
              <a:lnSpc>
                <a:spcPct val="120000"/>
              </a:lnSpc>
              <a:defRPr sz="2900" u="sng">
                <a:solidFill>
                  <a:schemeClr val="accent1"/>
                </a:solidFill>
                <a:uFill>
                  <a:solidFill>
                    <a:srgbClr val="0000FF"/>
                  </a:solidFill>
                </a:uFill>
                <a:latin typeface="DM Sans"/>
                <a:ea typeface="DM Sans"/>
                <a:cs typeface="DM Sans"/>
                <a:sym typeface="DM Sans"/>
              </a:defRPr>
            </a:pPr>
            <a:r>
              <a:rPr>
                <a:solidFill>
                  <a:srgbClr val="0000FF"/>
                </a:solidFill>
                <a:hlinkClick r:id="rId5" invalidUrl="" action="" tgtFrame="" tooltip="" history="1" highlightClick="0" endSnd="0"/>
              </a:rPr>
              <a:t>https://youtu.be/UJeSWbR6W04?si=KmiZCEFqZicJXItA</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Freeform 2"/>
          <p:cNvSpPr/>
          <p:nvPr/>
        </p:nvSpPr>
        <p:spPr>
          <a:xfrm>
            <a:off x="0" y="0"/>
            <a:ext cx="18288000" cy="10287000"/>
          </a:xfrm>
          <a:prstGeom prst="rect">
            <a:avLst/>
          </a:prstGeom>
          <a:blipFill>
            <a:blip r:embed="rId2"/>
            <a:stretch>
              <a:fillRect/>
            </a:stretch>
          </a:blipFill>
          <a:ln w="12700">
            <a:miter lim="400000"/>
          </a:ln>
        </p:spPr>
        <p:txBody>
          <a:bodyPr lIns="45718" tIns="45718" rIns="45718" bIns="45718"/>
          <a:lstStyle/>
          <a:p>
            <a:pPr/>
          </a:p>
        </p:txBody>
      </p:sp>
      <p:sp>
        <p:nvSpPr>
          <p:cNvPr id="247" name="Freeform 3"/>
          <p:cNvSpPr/>
          <p:nvPr/>
        </p:nvSpPr>
        <p:spPr>
          <a:xfrm flipH="1" rot="10800000">
            <a:off x="0" y="-689106"/>
            <a:ext cx="18288000" cy="18288003"/>
          </a:xfrm>
          <a:prstGeom prst="rect">
            <a:avLst/>
          </a:prstGeom>
          <a:blipFill>
            <a:blip r:embed="rId3"/>
            <a:stretch>
              <a:fillRect/>
            </a:stretch>
          </a:blipFill>
          <a:ln w="12700">
            <a:miter lim="400000"/>
          </a:ln>
        </p:spPr>
        <p:txBody>
          <a:bodyPr lIns="45718" tIns="45718" rIns="45718" bIns="45718"/>
          <a:lstStyle/>
          <a:p>
            <a:pPr/>
          </a:p>
        </p:txBody>
      </p:sp>
      <p:sp>
        <p:nvSpPr>
          <p:cNvPr id="248" name="AutoShape 4"/>
          <p:cNvSpPr/>
          <p:nvPr/>
        </p:nvSpPr>
        <p:spPr>
          <a:xfrm>
            <a:off x="879183" y="9078913"/>
            <a:ext cx="16529634" cy="9519"/>
          </a:xfrm>
          <a:prstGeom prst="line">
            <a:avLst/>
          </a:prstGeom>
          <a:ln w="19050">
            <a:solidFill>
              <a:srgbClr val="FFFFFF"/>
            </a:solidFill>
          </a:ln>
        </p:spPr>
        <p:txBody>
          <a:bodyPr lIns="45718" tIns="45718" rIns="45718" bIns="45718"/>
          <a:lstStyle/>
          <a:p>
            <a:pPr/>
          </a:p>
        </p:txBody>
      </p:sp>
      <p:sp>
        <p:nvSpPr>
          <p:cNvPr id="249" name="AutoShape 5"/>
          <p:cNvSpPr/>
          <p:nvPr/>
        </p:nvSpPr>
        <p:spPr>
          <a:xfrm>
            <a:off x="879183" y="1179518"/>
            <a:ext cx="16529634" cy="9519"/>
          </a:xfrm>
          <a:prstGeom prst="line">
            <a:avLst/>
          </a:prstGeom>
          <a:ln w="19050">
            <a:solidFill>
              <a:srgbClr val="FFFFFF"/>
            </a:solidFill>
          </a:ln>
        </p:spPr>
        <p:txBody>
          <a:bodyPr lIns="45718" tIns="45718" rIns="45718" bIns="45718"/>
          <a:lstStyle/>
          <a:p>
            <a:pPr/>
          </a:p>
        </p:txBody>
      </p:sp>
      <p:sp>
        <p:nvSpPr>
          <p:cNvPr id="250" name="Freeform 6"/>
          <p:cNvSpPr/>
          <p:nvPr/>
        </p:nvSpPr>
        <p:spPr>
          <a:xfrm>
            <a:off x="17047551" y="9356645"/>
            <a:ext cx="361272" cy="212355"/>
          </a:xfrm>
          <a:prstGeom prst="rect">
            <a:avLst/>
          </a:prstGeom>
          <a:blipFill>
            <a:blip r:embed="rId4"/>
            <a:stretch>
              <a:fillRect/>
            </a:stretch>
          </a:blipFill>
          <a:ln w="12700">
            <a:miter lim="400000"/>
          </a:ln>
        </p:spPr>
        <p:txBody>
          <a:bodyPr lIns="45718" tIns="45718" rIns="45718" bIns="45718"/>
          <a:lstStyle/>
          <a:p>
            <a:pPr/>
          </a:p>
        </p:txBody>
      </p:sp>
      <p:sp>
        <p:nvSpPr>
          <p:cNvPr id="251" name="TextBox 7"/>
          <p:cNvSpPr txBox="1"/>
          <p:nvPr/>
        </p:nvSpPr>
        <p:spPr>
          <a:xfrm>
            <a:off x="1538147" y="3904257"/>
            <a:ext cx="15211705" cy="44831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4600"/>
              </a:lnSpc>
              <a:defRPr sz="3900">
                <a:solidFill>
                  <a:srgbClr val="FFFBFB"/>
                </a:solidFill>
                <a:latin typeface="DM Sans"/>
                <a:ea typeface="DM Sans"/>
                <a:cs typeface="DM Sans"/>
                <a:sym typeface="DM Sans"/>
              </a:defRPr>
            </a:pPr>
            <a:r>
              <a:t>An aeroponic tower is a vertical farming system that doesn't use soil. Instead, it nourishes plants by spraying their roots with a nutrient-rich mist. This method is water-efficient and allows plants to grow faster. It's an excellent choice for urban and indoor gardening, making the most of limited space.</a:t>
            </a:r>
          </a:p>
          <a:p>
            <a:pPr lvl="1" algn="ctr">
              <a:lnSpc>
                <a:spcPts val="4600"/>
              </a:lnSpc>
              <a:defRPr sz="3900">
                <a:solidFill>
                  <a:srgbClr val="FFFBFB"/>
                </a:solidFill>
                <a:latin typeface="DM Sans"/>
                <a:ea typeface="DM Sans"/>
                <a:cs typeface="DM Sans"/>
                <a:sym typeface="DM Sans"/>
              </a:defRPr>
            </a:pPr>
          </a:p>
          <a:p>
            <a:pPr lvl="1" indent="228600" algn="ctr">
              <a:lnSpc>
                <a:spcPct val="120000"/>
              </a:lnSpc>
              <a:defRPr sz="2900">
                <a:solidFill>
                  <a:srgbClr val="FFFBFB"/>
                </a:solidFill>
                <a:latin typeface="DM Sans"/>
                <a:ea typeface="DM Sans"/>
                <a:cs typeface="DM Sans"/>
                <a:sym typeface="DM Sans"/>
              </a:defRPr>
            </a:pPr>
            <a:r>
              <a:t>You can what this video for more information</a:t>
            </a:r>
          </a:p>
          <a:p>
            <a:pPr lvl="1" indent="228600" algn="ctr">
              <a:lnSpc>
                <a:spcPct val="120000"/>
              </a:lnSpc>
              <a:defRPr sz="2900" u="sng">
                <a:solidFill>
                  <a:srgbClr val="7BA0CD"/>
                </a:solidFill>
                <a:uFill>
                  <a:solidFill>
                    <a:srgbClr val="0000FF"/>
                  </a:solidFill>
                </a:uFill>
                <a:latin typeface="DM Sans"/>
                <a:ea typeface="DM Sans"/>
                <a:cs typeface="DM Sans"/>
                <a:sym typeface="DM Sans"/>
              </a:defRPr>
            </a:pPr>
            <a:r>
              <a:rPr>
                <a:solidFill>
                  <a:srgbClr val="0000FF"/>
                </a:solidFill>
                <a:hlinkClick r:id="rId5" invalidUrl="" action="" tgtFrame="" tooltip="" history="1" highlightClick="0" endSnd="0"/>
              </a:rPr>
              <a:t>https://youtu.be/b874duO4IPM?si=eTJXqz3SSqZ_HhC0</a:t>
            </a:r>
          </a:p>
        </p:txBody>
      </p:sp>
      <p:sp>
        <p:nvSpPr>
          <p:cNvPr id="252" name="TextBox 8"/>
          <p:cNvSpPr txBox="1"/>
          <p:nvPr/>
        </p:nvSpPr>
        <p:spPr>
          <a:xfrm>
            <a:off x="2340948" y="2110283"/>
            <a:ext cx="13606103" cy="8822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6700"/>
              </a:lnSpc>
              <a:defRPr spc="349" sz="6900">
                <a:solidFill>
                  <a:srgbClr val="FFFBFB"/>
                </a:solidFill>
                <a:latin typeface="Migra Extra-Light"/>
                <a:ea typeface="Migra Extra-Light"/>
                <a:cs typeface="Migra Extra-Light"/>
                <a:sym typeface="Migra Extra-Light"/>
              </a:defRPr>
            </a:pPr>
            <a:r>
              <a:t>Vertical Farming</a:t>
            </a:r>
          </a:p>
        </p:txBody>
      </p:sp>
      <p:sp>
        <p:nvSpPr>
          <p:cNvPr id="253" name="TextBox 9"/>
          <p:cNvSpPr txBox="1"/>
          <p:nvPr/>
        </p:nvSpPr>
        <p:spPr>
          <a:xfrm>
            <a:off x="8911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100">
                <a:solidFill>
                  <a:srgbClr val="FFFBFB"/>
                </a:solidFill>
                <a:latin typeface="DM Sans"/>
                <a:ea typeface="DM Sans"/>
                <a:cs typeface="DM Sans"/>
                <a:sym typeface="DM Sans"/>
              </a:defRPr>
            </a:lvl1pPr>
          </a:lstStyle>
          <a:p>
            <a:pPr/>
            <a:r>
              <a:t>15</a:t>
            </a:r>
          </a:p>
        </p:txBody>
      </p:sp>
      <p:sp>
        <p:nvSpPr>
          <p:cNvPr id="254" name="TextBox 11"/>
          <p:cNvSpPr txBox="1"/>
          <p:nvPr/>
        </p:nvSpPr>
        <p:spPr>
          <a:xfrm>
            <a:off x="891179" y="672465"/>
            <a:ext cx="6134476"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56" name="Picture 3" descr="Picture 3"/>
          <p:cNvPicPr>
            <a:picLocks noChangeAspect="1"/>
          </p:cNvPicPr>
          <p:nvPr/>
        </p:nvPicPr>
        <p:blipFill>
          <a:blip r:embed="rId2">
            <a:extLst/>
          </a:blip>
          <a:srcRect l="15030" t="0" r="15030" b="0"/>
          <a:stretch>
            <a:fillRect/>
          </a:stretch>
        </p:blipFill>
        <p:spPr>
          <a:xfrm>
            <a:off x="-218050" y="-211250"/>
            <a:ext cx="18724099" cy="10709500"/>
          </a:xfrm>
          <a:prstGeom prst="rect">
            <a:avLst/>
          </a:prstGeom>
          <a:ln w="12700">
            <a:miter lim="400000"/>
          </a:ln>
        </p:spPr>
      </p:pic>
      <p:sp>
        <p:nvSpPr>
          <p:cNvPr id="257" name="Freeform 5"/>
          <p:cNvSpPr/>
          <p:nvPr/>
        </p:nvSpPr>
        <p:spPr>
          <a:xfrm>
            <a:off x="1028700" y="1000124"/>
            <a:ext cx="16230602" cy="8272720"/>
          </a:xfrm>
          <a:prstGeom prst="rect">
            <a:avLst/>
          </a:prstGeom>
          <a:solidFill>
            <a:srgbClr val="000000">
              <a:alpha val="0"/>
            </a:srgbClr>
          </a:solidFill>
          <a:ln w="28575" cap="sq">
            <a:solidFill>
              <a:srgbClr val="FFFFFF"/>
            </a:solidFill>
            <a:miter/>
          </a:ln>
        </p:spPr>
        <p:txBody>
          <a:bodyPr lIns="45718" tIns="45718" rIns="45718" bIns="45718"/>
          <a:lstStyle/>
          <a:p>
            <a:pPr/>
          </a:p>
        </p:txBody>
      </p:sp>
      <p:sp>
        <p:nvSpPr>
          <p:cNvPr id="258" name="Freeform 7"/>
          <p:cNvSpPr/>
          <p:nvPr/>
        </p:nvSpPr>
        <p:spPr>
          <a:xfrm>
            <a:off x="2752725" y="-1400175"/>
            <a:ext cx="12782550" cy="12782550"/>
          </a:xfrm>
          <a:prstGeom prst="rect">
            <a:avLst/>
          </a:prstGeom>
          <a:blipFill>
            <a:blip r:embed="rId3"/>
            <a:stretch>
              <a:fillRect/>
            </a:stretch>
          </a:blipFill>
          <a:ln w="12700">
            <a:miter lim="400000"/>
          </a:ln>
        </p:spPr>
        <p:txBody>
          <a:bodyPr lIns="45718" tIns="45718" rIns="45718" bIns="45718"/>
          <a:lstStyle/>
          <a:p>
            <a:pPr/>
          </a:p>
        </p:txBody>
      </p:sp>
      <p:sp>
        <p:nvSpPr>
          <p:cNvPr id="259" name="TextBox 8"/>
          <p:cNvSpPr txBox="1"/>
          <p:nvPr/>
        </p:nvSpPr>
        <p:spPr>
          <a:xfrm>
            <a:off x="1675579" y="4213590"/>
            <a:ext cx="14936842" cy="24661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19300"/>
              </a:lnSpc>
              <a:defRPr spc="866" sz="17300">
                <a:solidFill>
                  <a:srgbClr val="FFFBFB"/>
                </a:solidFill>
                <a:latin typeface="Migra Extra-Light Italics"/>
                <a:ea typeface="Migra Extra-Light Italics"/>
                <a:cs typeface="Migra Extra-Light Italics"/>
                <a:sym typeface="Migra Extra-Light Italics"/>
              </a:defRPr>
            </a:pPr>
            <a:r>
              <a:t>Thank </a:t>
            </a:r>
            <a:r>
              <a:rPr>
                <a:latin typeface="Migra Extra-Light"/>
                <a:ea typeface="Migra Extra-Light"/>
                <a:cs typeface="Migra Extra-Light"/>
                <a:sym typeface="Migra Extra-Light"/>
              </a:rPr>
              <a:t>you!</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Freeform 2"/>
          <p:cNvSpPr/>
          <p:nvPr/>
        </p:nvSpPr>
        <p:spPr>
          <a:xfrm>
            <a:off x="0" y="0"/>
            <a:ext cx="18288000" cy="10287000"/>
          </a:xfrm>
          <a:prstGeom prst="rect">
            <a:avLst/>
          </a:prstGeom>
          <a:blipFill>
            <a:blip r:embed="rId2"/>
            <a:stretch>
              <a:fillRect/>
            </a:stretch>
          </a:blipFill>
          <a:ln w="12700">
            <a:miter lim="400000"/>
          </a:ln>
        </p:spPr>
        <p:txBody>
          <a:bodyPr lIns="45718" tIns="45718" rIns="45718" bIns="45718"/>
          <a:lstStyle/>
          <a:p>
            <a:pPr/>
          </a:p>
        </p:txBody>
      </p:sp>
      <p:sp>
        <p:nvSpPr>
          <p:cNvPr id="100" name="Freeform 3"/>
          <p:cNvSpPr/>
          <p:nvPr/>
        </p:nvSpPr>
        <p:spPr>
          <a:xfrm rot="10800000">
            <a:off x="5309109" y="-1426843"/>
            <a:ext cx="13140687" cy="13140687"/>
          </a:xfrm>
          <a:prstGeom prst="rect">
            <a:avLst/>
          </a:prstGeom>
          <a:blipFill>
            <a:blip r:embed="rId3"/>
            <a:stretch>
              <a:fillRect/>
            </a:stretch>
          </a:blipFill>
          <a:ln w="12700">
            <a:miter lim="400000"/>
          </a:ln>
        </p:spPr>
        <p:txBody>
          <a:bodyPr lIns="45718" tIns="45718" rIns="45718" bIns="45718"/>
          <a:lstStyle/>
          <a:p>
            <a:pPr algn="ctr">
              <a:defRPr sz="2200"/>
            </a:pPr>
          </a:p>
        </p:txBody>
      </p:sp>
      <p:sp>
        <p:nvSpPr>
          <p:cNvPr id="101" name="TextBox 4"/>
          <p:cNvSpPr txBox="1"/>
          <p:nvPr/>
        </p:nvSpPr>
        <p:spPr>
          <a:xfrm>
            <a:off x="7792766" y="1930398"/>
            <a:ext cx="9826430" cy="6426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457200">
              <a:spcBef>
                <a:spcPts val="1200"/>
              </a:spcBef>
              <a:defRPr sz="3900">
                <a:solidFill>
                  <a:srgbClr val="F4F4F4"/>
                </a:solidFill>
                <a:latin typeface="Times Roman"/>
                <a:ea typeface="Times Roman"/>
                <a:cs typeface="Times Roman"/>
                <a:sym typeface="Times Roman"/>
              </a:defRPr>
            </a:pPr>
            <a:r>
              <a:t>Welcome to USD Green City, where sustainability meets urban living. In just three words, we encapsulate a vision of a modern, environmentally conscious, and vibrant community.</a:t>
            </a:r>
          </a:p>
          <a:p>
            <a:pPr defTabSz="457200">
              <a:spcBef>
                <a:spcPts val="1200"/>
              </a:spcBef>
              <a:defRPr sz="3900">
                <a:solidFill>
                  <a:srgbClr val="F4F4F4"/>
                </a:solidFill>
                <a:latin typeface="Times Roman"/>
                <a:ea typeface="Times Roman"/>
                <a:cs typeface="Times Roman"/>
                <a:sym typeface="Times Roman"/>
              </a:defRPr>
            </a:pPr>
            <a:r>
              <a:t> </a:t>
            </a:r>
          </a:p>
          <a:p>
            <a:pPr defTabSz="457200">
              <a:spcBef>
                <a:spcPts val="1200"/>
              </a:spcBef>
              <a:defRPr sz="3900">
                <a:solidFill>
                  <a:srgbClr val="F4F4F4"/>
                </a:solidFill>
                <a:latin typeface="Times Roman"/>
                <a:ea typeface="Times Roman"/>
                <a:cs typeface="Times Roman"/>
                <a:sym typeface="Times Roman"/>
              </a:defRPr>
            </a:pPr>
            <a:r>
              <a:t>Join us as we explore the innovative, eco-friendly, and thriving environment that USD Green City represents.</a:t>
            </a:r>
          </a:p>
          <a:p>
            <a:pPr defTabSz="457200">
              <a:spcBef>
                <a:spcPts val="1200"/>
              </a:spcBef>
              <a:defRPr sz="3900">
                <a:solidFill>
                  <a:srgbClr val="DCDCDC"/>
                </a:solidFill>
                <a:latin typeface="Times Roman"/>
                <a:ea typeface="Times Roman"/>
                <a:cs typeface="Times Roman"/>
                <a:sym typeface="Times Roman"/>
              </a:defRPr>
            </a:pPr>
            <a:r>
              <a:t> </a:t>
            </a:r>
          </a:p>
        </p:txBody>
      </p:sp>
      <p:sp>
        <p:nvSpPr>
          <p:cNvPr id="102" name="AutoShape 5"/>
          <p:cNvSpPr/>
          <p:nvPr/>
        </p:nvSpPr>
        <p:spPr>
          <a:xfrm>
            <a:off x="879181" y="9078910"/>
            <a:ext cx="16529636" cy="9525"/>
          </a:xfrm>
          <a:prstGeom prst="line">
            <a:avLst/>
          </a:prstGeom>
          <a:ln w="19050">
            <a:solidFill>
              <a:srgbClr val="FFFFFF"/>
            </a:solidFill>
          </a:ln>
        </p:spPr>
        <p:txBody>
          <a:bodyPr lIns="45718" tIns="45718" rIns="45718" bIns="45718"/>
          <a:lstStyle/>
          <a:p>
            <a:pPr/>
          </a:p>
        </p:txBody>
      </p:sp>
      <p:sp>
        <p:nvSpPr>
          <p:cNvPr id="103" name="AutoShape 6"/>
          <p:cNvSpPr/>
          <p:nvPr/>
        </p:nvSpPr>
        <p:spPr>
          <a:xfrm>
            <a:off x="879181" y="1179515"/>
            <a:ext cx="16529636" cy="9525"/>
          </a:xfrm>
          <a:prstGeom prst="line">
            <a:avLst/>
          </a:prstGeom>
          <a:ln w="19050">
            <a:solidFill>
              <a:srgbClr val="FFFFFF"/>
            </a:solidFill>
          </a:ln>
        </p:spPr>
        <p:txBody>
          <a:bodyPr lIns="45718" tIns="45718" rIns="45718" bIns="45718"/>
          <a:lstStyle/>
          <a:p>
            <a:pPr/>
          </a:p>
        </p:txBody>
      </p:sp>
      <p:sp>
        <p:nvSpPr>
          <p:cNvPr id="104" name="Freeform 7"/>
          <p:cNvSpPr/>
          <p:nvPr/>
        </p:nvSpPr>
        <p:spPr>
          <a:xfrm>
            <a:off x="17047551" y="9356645"/>
            <a:ext cx="361274" cy="212355"/>
          </a:xfrm>
          <a:prstGeom prst="rect">
            <a:avLst/>
          </a:prstGeom>
          <a:blipFill>
            <a:blip r:embed="rId4"/>
            <a:stretch>
              <a:fillRect/>
            </a:stretch>
          </a:blipFill>
          <a:ln w="12700">
            <a:miter lim="400000"/>
          </a:ln>
        </p:spPr>
        <p:txBody>
          <a:bodyPr lIns="45718" tIns="45718" rIns="45718" bIns="45718"/>
          <a:lstStyle/>
          <a:p>
            <a:pPr/>
          </a:p>
        </p:txBody>
      </p:sp>
      <p:sp>
        <p:nvSpPr>
          <p:cNvPr id="105" name="TextBox 8"/>
          <p:cNvSpPr txBox="1"/>
          <p:nvPr/>
        </p:nvSpPr>
        <p:spPr>
          <a:xfrm>
            <a:off x="8911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100">
                <a:solidFill>
                  <a:srgbClr val="FFFBFB"/>
                </a:solidFill>
                <a:latin typeface="DM Sans"/>
                <a:ea typeface="DM Sans"/>
                <a:cs typeface="DM Sans"/>
                <a:sym typeface="DM Sans"/>
              </a:defRPr>
            </a:lvl1pPr>
          </a:lstStyle>
          <a:p>
            <a:pPr/>
            <a:r>
              <a:t>02</a:t>
            </a:r>
          </a:p>
        </p:txBody>
      </p:sp>
      <p:sp>
        <p:nvSpPr>
          <p:cNvPr id="106" name="TextBox 10"/>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06"/>
                                        </p:tgtEl>
                                        <p:attrNameLst>
                                          <p:attrName>style.visibility</p:attrName>
                                        </p:attrNameLst>
                                      </p:cBhvr>
                                      <p:to>
                                        <p:strVal val="visible"/>
                                      </p:to>
                                    </p:set>
                                    <p:animEffect filter="fade" transition="in">
                                      <p:cBhvr>
                                        <p:cTn id="7" dur="1000"/>
                                        <p:tgtEl>
                                          <p:spTgt spid="106"/>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101"/>
                                        </p:tgtEl>
                                        <p:attrNameLst>
                                          <p:attrName>style.visibility</p:attrName>
                                        </p:attrNameLst>
                                      </p:cBhvr>
                                      <p:to>
                                        <p:strVal val="visible"/>
                                      </p:to>
                                    </p:set>
                                    <p:animEffect filter="fade" transition="in">
                                      <p:cBhvr>
                                        <p:cTn id="11" dur="700"/>
                                        <p:tgtEl>
                                          <p:spTgt spid="101"/>
                                        </p:tgtEl>
                                      </p:cBhvr>
                                    </p:animEffect>
                                  </p:childTnLst>
                                </p:cTn>
                              </p:par>
                            </p:childTnLst>
                          </p:cTn>
                        </p:par>
                        <p:par>
                          <p:cTn id="12" fill="hold">
                            <p:stCondLst>
                              <p:cond delay="1700"/>
                            </p:stCondLst>
                            <p:childTnLst>
                              <p:par>
                                <p:cTn id="13" presetClass="entr" nodeType="afterEffect" presetID="10" grpId="3" fill="hold">
                                  <p:stCondLst>
                                    <p:cond delay="0"/>
                                  </p:stCondLst>
                                  <p:iterate type="el" backwards="0">
                                    <p:tmAbs val="0"/>
                                  </p:iterate>
                                  <p:childTnLst>
                                    <p:set>
                                      <p:cBhvr>
                                        <p:cTn id="14" fill="hold"/>
                                        <p:tgtEl>
                                          <p:spTgt spid="104"/>
                                        </p:tgtEl>
                                        <p:attrNameLst>
                                          <p:attrName>style.visibility</p:attrName>
                                        </p:attrNameLst>
                                      </p:cBhvr>
                                      <p:to>
                                        <p:strVal val="visible"/>
                                      </p:to>
                                    </p:set>
                                    <p:animEffect filter="fade" transition="in">
                                      <p:cBhvr>
                                        <p:cTn id="15" dur="1000"/>
                                        <p:tgtEl>
                                          <p:spTgt spid="1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4" grpId="3"/>
      <p:bldP build="whole" bldLvl="1" animBg="1" rev="0" advAuto="0" spid="106" grpId="1"/>
      <p:bldP build="whole" bldLvl="1" animBg="1" rev="0" advAuto="0" spid="101"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113" name="Group 2"/>
          <p:cNvGrpSpPr/>
          <p:nvPr/>
        </p:nvGrpSpPr>
        <p:grpSpPr>
          <a:xfrm>
            <a:off x="1028695" y="1943094"/>
            <a:ext cx="16230611" cy="6400809"/>
            <a:chOff x="0" y="-1"/>
            <a:chExt cx="16230608" cy="6400807"/>
          </a:xfrm>
        </p:grpSpPr>
        <p:pic>
          <p:nvPicPr>
            <p:cNvPr id="108" name="Picture 3" descr="Picture 3"/>
            <p:cNvPicPr>
              <a:picLocks noChangeAspect="1"/>
            </p:cNvPicPr>
            <p:nvPr/>
          </p:nvPicPr>
          <p:blipFill>
            <a:blip r:embed="rId2">
              <a:extLst/>
            </a:blip>
            <a:srcRect l="22142" t="0" r="22142" b="0"/>
            <a:stretch>
              <a:fillRect/>
            </a:stretch>
          </p:blipFill>
          <p:spPr>
            <a:xfrm>
              <a:off x="-1" y="2"/>
              <a:ext cx="5346704" cy="6400805"/>
            </a:xfrm>
            <a:prstGeom prst="rect">
              <a:avLst/>
            </a:prstGeom>
            <a:ln w="12700" cap="flat">
              <a:noFill/>
              <a:miter lim="400000"/>
            </a:ln>
            <a:effectLst/>
          </p:spPr>
        </p:pic>
        <p:pic>
          <p:nvPicPr>
            <p:cNvPr id="109" name="Picture 4" descr="Picture 4"/>
            <p:cNvPicPr>
              <a:picLocks noChangeAspect="1"/>
            </p:cNvPicPr>
            <p:nvPr/>
          </p:nvPicPr>
          <p:blipFill>
            <a:blip r:embed="rId3">
              <a:extLst/>
            </a:blip>
            <a:srcRect l="0" t="20516" r="0" b="20516"/>
            <a:stretch>
              <a:fillRect/>
            </a:stretch>
          </p:blipFill>
          <p:spPr>
            <a:xfrm>
              <a:off x="5441949" y="-2"/>
              <a:ext cx="5346707" cy="3152783"/>
            </a:xfrm>
            <a:prstGeom prst="rect">
              <a:avLst/>
            </a:prstGeom>
            <a:ln w="12700" cap="flat">
              <a:noFill/>
              <a:miter lim="400000"/>
            </a:ln>
            <a:effectLst/>
          </p:spPr>
        </p:pic>
        <p:pic>
          <p:nvPicPr>
            <p:cNvPr id="110" name="Picture 5" descr="Picture 5"/>
            <p:cNvPicPr>
              <a:picLocks noChangeAspect="1"/>
            </p:cNvPicPr>
            <p:nvPr/>
          </p:nvPicPr>
          <p:blipFill>
            <a:blip r:embed="rId4">
              <a:extLst/>
            </a:blip>
            <a:srcRect l="2303" t="0" r="2303" b="0"/>
            <a:stretch>
              <a:fillRect/>
            </a:stretch>
          </p:blipFill>
          <p:spPr>
            <a:xfrm>
              <a:off x="5441949" y="3248026"/>
              <a:ext cx="5346708" cy="3152781"/>
            </a:xfrm>
            <a:prstGeom prst="rect">
              <a:avLst/>
            </a:prstGeom>
            <a:ln w="12700" cap="flat">
              <a:noFill/>
              <a:miter lim="400000"/>
            </a:ln>
            <a:effectLst/>
          </p:spPr>
        </p:pic>
        <p:pic>
          <p:nvPicPr>
            <p:cNvPr id="111" name="Picture 6" descr="Picture 6"/>
            <p:cNvPicPr>
              <a:picLocks noChangeAspect="1"/>
            </p:cNvPicPr>
            <p:nvPr/>
          </p:nvPicPr>
          <p:blipFill>
            <a:blip r:embed="rId5">
              <a:extLst/>
            </a:blip>
            <a:srcRect l="0" t="5796" r="0" b="5796"/>
            <a:stretch>
              <a:fillRect/>
            </a:stretch>
          </p:blipFill>
          <p:spPr>
            <a:xfrm>
              <a:off x="10883904" y="1"/>
              <a:ext cx="5346704" cy="3152780"/>
            </a:xfrm>
            <a:prstGeom prst="rect">
              <a:avLst/>
            </a:prstGeom>
            <a:ln w="12700" cap="flat">
              <a:noFill/>
              <a:miter lim="400000"/>
            </a:ln>
            <a:effectLst/>
          </p:spPr>
        </p:pic>
        <p:pic>
          <p:nvPicPr>
            <p:cNvPr id="112" name="Picture 7" descr="Picture 7"/>
            <p:cNvPicPr>
              <a:picLocks noChangeAspect="1"/>
            </p:cNvPicPr>
            <p:nvPr/>
          </p:nvPicPr>
          <p:blipFill>
            <a:blip r:embed="rId6">
              <a:extLst/>
            </a:blip>
            <a:srcRect l="0" t="5925" r="0" b="5925"/>
            <a:stretch>
              <a:fillRect/>
            </a:stretch>
          </p:blipFill>
          <p:spPr>
            <a:xfrm>
              <a:off x="10883904" y="3248027"/>
              <a:ext cx="5346704" cy="3152780"/>
            </a:xfrm>
            <a:prstGeom prst="rect">
              <a:avLst/>
            </a:prstGeom>
            <a:ln w="12700" cap="flat">
              <a:noFill/>
              <a:miter lim="400000"/>
            </a:ln>
            <a:effectLst/>
          </p:spPr>
        </p:pic>
      </p:grpSp>
      <p:sp>
        <p:nvSpPr>
          <p:cNvPr id="114" name="AutoShape 8"/>
          <p:cNvSpPr/>
          <p:nvPr/>
        </p:nvSpPr>
        <p:spPr>
          <a:xfrm>
            <a:off x="879181" y="9078910"/>
            <a:ext cx="16529636" cy="9525"/>
          </a:xfrm>
          <a:prstGeom prst="line">
            <a:avLst/>
          </a:prstGeom>
          <a:ln w="19050">
            <a:solidFill>
              <a:srgbClr val="FFFFFF"/>
            </a:solidFill>
          </a:ln>
        </p:spPr>
        <p:txBody>
          <a:bodyPr lIns="45718" tIns="45718" rIns="45718" bIns="45718"/>
          <a:lstStyle/>
          <a:p>
            <a:pPr/>
          </a:p>
        </p:txBody>
      </p:sp>
      <p:sp>
        <p:nvSpPr>
          <p:cNvPr id="115" name="AutoShape 9"/>
          <p:cNvSpPr/>
          <p:nvPr/>
        </p:nvSpPr>
        <p:spPr>
          <a:xfrm>
            <a:off x="879181" y="1179515"/>
            <a:ext cx="16529636" cy="9525"/>
          </a:xfrm>
          <a:prstGeom prst="line">
            <a:avLst/>
          </a:prstGeom>
          <a:ln w="19050">
            <a:solidFill>
              <a:srgbClr val="FFFFFF"/>
            </a:solidFill>
          </a:ln>
        </p:spPr>
        <p:txBody>
          <a:bodyPr lIns="45718" tIns="45718" rIns="45718" bIns="45718"/>
          <a:lstStyle/>
          <a:p>
            <a:pPr/>
          </a:p>
        </p:txBody>
      </p:sp>
      <p:sp>
        <p:nvSpPr>
          <p:cNvPr id="116" name="Freeform 10"/>
          <p:cNvSpPr/>
          <p:nvPr/>
        </p:nvSpPr>
        <p:spPr>
          <a:xfrm>
            <a:off x="17047551" y="9356645"/>
            <a:ext cx="361274" cy="212355"/>
          </a:xfrm>
          <a:prstGeom prst="rect">
            <a:avLst/>
          </a:prstGeom>
          <a:blipFill>
            <a:blip r:embed="rId7"/>
            <a:stretch>
              <a:fillRect/>
            </a:stretch>
          </a:blipFill>
          <a:ln w="12700">
            <a:miter lim="400000"/>
          </a:ln>
        </p:spPr>
        <p:txBody>
          <a:bodyPr lIns="45718" tIns="45718" rIns="45718" bIns="45718"/>
          <a:lstStyle/>
          <a:p>
            <a:pPr/>
          </a:p>
        </p:txBody>
      </p:sp>
      <p:sp>
        <p:nvSpPr>
          <p:cNvPr id="117" name="TextBox 11"/>
          <p:cNvSpPr txBox="1"/>
          <p:nvPr/>
        </p:nvSpPr>
        <p:spPr>
          <a:xfrm>
            <a:off x="8911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100">
                <a:solidFill>
                  <a:srgbClr val="FFFBFB"/>
                </a:solidFill>
                <a:latin typeface="DM Sans"/>
                <a:ea typeface="DM Sans"/>
                <a:cs typeface="DM Sans"/>
                <a:sym typeface="DM Sans"/>
              </a:defRPr>
            </a:lvl1pPr>
          </a:lstStyle>
          <a:p>
            <a:pPr/>
            <a:r>
              <a:t>03</a:t>
            </a:r>
          </a:p>
        </p:txBody>
      </p:sp>
      <p:sp>
        <p:nvSpPr>
          <p:cNvPr id="118" name="TextBox 13"/>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Freeform 2"/>
          <p:cNvSpPr/>
          <p:nvPr/>
        </p:nvSpPr>
        <p:spPr>
          <a:xfrm>
            <a:off x="0" y="0"/>
            <a:ext cx="18288000" cy="10287000"/>
          </a:xfrm>
          <a:prstGeom prst="rect">
            <a:avLst/>
          </a:prstGeom>
          <a:blipFill>
            <a:blip r:embed="rId2"/>
            <a:stretch>
              <a:fillRect/>
            </a:stretch>
          </a:blipFill>
          <a:ln w="12700">
            <a:miter lim="400000"/>
          </a:ln>
        </p:spPr>
        <p:txBody>
          <a:bodyPr lIns="45718" tIns="45718" rIns="45718" bIns="45718"/>
          <a:lstStyle/>
          <a:p>
            <a:pPr/>
          </a:p>
        </p:txBody>
      </p:sp>
      <p:sp>
        <p:nvSpPr>
          <p:cNvPr id="121" name="Freeform 3"/>
          <p:cNvSpPr/>
          <p:nvPr/>
        </p:nvSpPr>
        <p:spPr>
          <a:xfrm flipH="1" rot="10800000">
            <a:off x="0" y="-689107"/>
            <a:ext cx="18288000" cy="18288005"/>
          </a:xfrm>
          <a:prstGeom prst="rect">
            <a:avLst/>
          </a:prstGeom>
          <a:blipFill>
            <a:blip r:embed="rId3"/>
            <a:stretch>
              <a:fillRect/>
            </a:stretch>
          </a:blipFill>
          <a:ln w="12700">
            <a:miter lim="400000"/>
          </a:ln>
        </p:spPr>
        <p:txBody>
          <a:bodyPr lIns="45718" tIns="45718" rIns="45718" bIns="45718"/>
          <a:lstStyle/>
          <a:p>
            <a:pPr/>
          </a:p>
        </p:txBody>
      </p:sp>
      <p:sp>
        <p:nvSpPr>
          <p:cNvPr id="122" name="TextBox 4"/>
          <p:cNvSpPr txBox="1"/>
          <p:nvPr/>
        </p:nvSpPr>
        <p:spPr>
          <a:xfrm>
            <a:off x="1574767" y="5874384"/>
            <a:ext cx="15211703" cy="232802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4600"/>
              </a:lnSpc>
              <a:defRPr sz="3700">
                <a:solidFill>
                  <a:srgbClr val="FFFBFB"/>
                </a:solidFill>
                <a:latin typeface="DM Sans"/>
                <a:ea typeface="DM Sans"/>
                <a:cs typeface="DM Sans"/>
                <a:sym typeface="DM Sans"/>
              </a:defRPr>
            </a:pPr>
            <a:r>
              <a:t>In a rapidly evolving world, cities are transforming into dynamic, smart, and sustainable hubs of innovation and progress. Join us as we delve into the future of urban living, where technology, sustainability, and community converge to shape the next generation of cities.</a:t>
            </a:r>
          </a:p>
        </p:txBody>
      </p:sp>
      <p:sp>
        <p:nvSpPr>
          <p:cNvPr id="123" name="TextBox 5"/>
          <p:cNvSpPr txBox="1"/>
          <p:nvPr/>
        </p:nvSpPr>
        <p:spPr>
          <a:xfrm>
            <a:off x="2340948" y="2994024"/>
            <a:ext cx="13606103" cy="8822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6700"/>
              </a:lnSpc>
              <a:defRPr spc="349" sz="6900">
                <a:solidFill>
                  <a:srgbClr val="FFFBFB"/>
                </a:solidFill>
                <a:latin typeface="Migra Extra-Light"/>
                <a:ea typeface="Migra Extra-Light"/>
                <a:cs typeface="Migra Extra-Light"/>
                <a:sym typeface="Migra Extra-Light"/>
              </a:defRPr>
            </a:pPr>
            <a:r>
              <a:t>The Next Generation of Cities</a:t>
            </a:r>
          </a:p>
        </p:txBody>
      </p:sp>
      <p:sp>
        <p:nvSpPr>
          <p:cNvPr id="124" name="AutoShape 6"/>
          <p:cNvSpPr/>
          <p:nvPr/>
        </p:nvSpPr>
        <p:spPr>
          <a:xfrm>
            <a:off x="879181" y="9078910"/>
            <a:ext cx="16529636" cy="9525"/>
          </a:xfrm>
          <a:prstGeom prst="line">
            <a:avLst/>
          </a:prstGeom>
          <a:ln w="19050">
            <a:solidFill>
              <a:srgbClr val="FFFFFF"/>
            </a:solidFill>
          </a:ln>
        </p:spPr>
        <p:txBody>
          <a:bodyPr lIns="45718" tIns="45718" rIns="45718" bIns="45718"/>
          <a:lstStyle/>
          <a:p>
            <a:pPr/>
          </a:p>
        </p:txBody>
      </p:sp>
      <p:sp>
        <p:nvSpPr>
          <p:cNvPr id="125" name="AutoShape 7"/>
          <p:cNvSpPr/>
          <p:nvPr/>
        </p:nvSpPr>
        <p:spPr>
          <a:xfrm>
            <a:off x="879181" y="1179515"/>
            <a:ext cx="16529636" cy="9525"/>
          </a:xfrm>
          <a:prstGeom prst="line">
            <a:avLst/>
          </a:prstGeom>
          <a:ln w="19050">
            <a:solidFill>
              <a:srgbClr val="FFFFFF"/>
            </a:solidFill>
          </a:ln>
        </p:spPr>
        <p:txBody>
          <a:bodyPr lIns="45718" tIns="45718" rIns="45718" bIns="45718"/>
          <a:lstStyle/>
          <a:p>
            <a:pPr/>
          </a:p>
        </p:txBody>
      </p:sp>
      <p:sp>
        <p:nvSpPr>
          <p:cNvPr id="126" name="Freeform 8"/>
          <p:cNvSpPr/>
          <p:nvPr/>
        </p:nvSpPr>
        <p:spPr>
          <a:xfrm>
            <a:off x="17047551" y="9356645"/>
            <a:ext cx="361274" cy="212355"/>
          </a:xfrm>
          <a:prstGeom prst="rect">
            <a:avLst/>
          </a:prstGeom>
          <a:blipFill>
            <a:blip r:embed="rId4"/>
            <a:stretch>
              <a:fillRect/>
            </a:stretch>
          </a:blipFill>
          <a:ln w="12700">
            <a:miter lim="400000"/>
          </a:ln>
        </p:spPr>
        <p:txBody>
          <a:bodyPr lIns="45718" tIns="45718" rIns="45718" bIns="45718"/>
          <a:lstStyle/>
          <a:p>
            <a:pPr/>
          </a:p>
        </p:txBody>
      </p:sp>
      <p:sp>
        <p:nvSpPr>
          <p:cNvPr id="127" name="TextBox 9"/>
          <p:cNvSpPr txBox="1"/>
          <p:nvPr/>
        </p:nvSpPr>
        <p:spPr>
          <a:xfrm>
            <a:off x="8911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sz="2100">
                <a:solidFill>
                  <a:srgbClr val="FFFBFB"/>
                </a:solidFill>
                <a:latin typeface="DM Sans"/>
                <a:ea typeface="DM Sans"/>
                <a:cs typeface="DM Sans"/>
                <a:sym typeface="DM Sans"/>
              </a:defRPr>
            </a:lvl1pPr>
          </a:lstStyle>
          <a:p>
            <a:pPr/>
            <a:r>
              <a:t>04</a:t>
            </a:r>
          </a:p>
        </p:txBody>
      </p:sp>
      <p:sp>
        <p:nvSpPr>
          <p:cNvPr id="128" name="TextBox 11"/>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d"/>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grpSp>
        <p:nvGrpSpPr>
          <p:cNvPr id="135" name="Group 2"/>
          <p:cNvGrpSpPr/>
          <p:nvPr/>
        </p:nvGrpSpPr>
        <p:grpSpPr>
          <a:xfrm>
            <a:off x="1028697" y="1943097"/>
            <a:ext cx="16230607" cy="6400806"/>
            <a:chOff x="0" y="0"/>
            <a:chExt cx="16230606" cy="6400805"/>
          </a:xfrm>
        </p:grpSpPr>
        <p:pic>
          <p:nvPicPr>
            <p:cNvPr id="130" name="Picture 3" descr="Picture 3"/>
            <p:cNvPicPr>
              <a:picLocks noChangeAspect="1"/>
            </p:cNvPicPr>
            <p:nvPr/>
          </p:nvPicPr>
          <p:blipFill>
            <a:blip r:embed="rId2">
              <a:extLst/>
            </a:blip>
            <a:srcRect l="6763" t="0" r="6763" b="0"/>
            <a:stretch>
              <a:fillRect/>
            </a:stretch>
          </p:blipFill>
          <p:spPr>
            <a:xfrm>
              <a:off x="-1" y="-1"/>
              <a:ext cx="4010030" cy="3152780"/>
            </a:xfrm>
            <a:prstGeom prst="rect">
              <a:avLst/>
            </a:prstGeom>
            <a:ln w="12700" cap="flat">
              <a:noFill/>
              <a:miter lim="400000"/>
            </a:ln>
            <a:effectLst/>
          </p:spPr>
        </p:pic>
        <p:pic>
          <p:nvPicPr>
            <p:cNvPr id="131" name="Picture 4" descr="Picture 4"/>
            <p:cNvPicPr>
              <a:picLocks noChangeAspect="1"/>
            </p:cNvPicPr>
            <p:nvPr/>
          </p:nvPicPr>
          <p:blipFill>
            <a:blip r:embed="rId3">
              <a:extLst/>
            </a:blip>
            <a:srcRect l="6763" t="0" r="6763" b="0"/>
            <a:stretch>
              <a:fillRect/>
            </a:stretch>
          </p:blipFill>
          <p:spPr>
            <a:xfrm>
              <a:off x="-1" y="3248024"/>
              <a:ext cx="4010030" cy="3152781"/>
            </a:xfrm>
            <a:prstGeom prst="rect">
              <a:avLst/>
            </a:prstGeom>
            <a:ln w="12700" cap="flat">
              <a:noFill/>
              <a:miter lim="400000"/>
            </a:ln>
            <a:effectLst/>
          </p:spPr>
        </p:pic>
        <p:pic>
          <p:nvPicPr>
            <p:cNvPr id="132" name="Picture 5" descr="Picture 5"/>
            <p:cNvPicPr>
              <a:picLocks noChangeAspect="1"/>
            </p:cNvPicPr>
            <p:nvPr/>
          </p:nvPicPr>
          <p:blipFill>
            <a:blip r:embed="rId4">
              <a:extLst/>
            </a:blip>
            <a:srcRect l="7407" t="0" r="7407" b="0"/>
            <a:stretch>
              <a:fillRect/>
            </a:stretch>
          </p:blipFill>
          <p:spPr>
            <a:xfrm>
              <a:off x="4105273" y="0"/>
              <a:ext cx="8020058" cy="6400803"/>
            </a:xfrm>
            <a:prstGeom prst="rect">
              <a:avLst/>
            </a:prstGeom>
            <a:ln w="12700" cap="flat">
              <a:noFill/>
              <a:miter lim="400000"/>
            </a:ln>
            <a:effectLst/>
          </p:spPr>
        </p:pic>
        <p:pic>
          <p:nvPicPr>
            <p:cNvPr id="133" name="Picture 6" descr="Picture 6"/>
            <p:cNvPicPr>
              <a:picLocks noChangeAspect="1"/>
            </p:cNvPicPr>
            <p:nvPr/>
          </p:nvPicPr>
          <p:blipFill>
            <a:blip r:embed="rId5">
              <a:extLst/>
            </a:blip>
            <a:srcRect l="6763" t="0" r="6763" b="0"/>
            <a:stretch>
              <a:fillRect/>
            </a:stretch>
          </p:blipFill>
          <p:spPr>
            <a:xfrm>
              <a:off x="12220575" y="-1"/>
              <a:ext cx="4010030" cy="3152780"/>
            </a:xfrm>
            <a:prstGeom prst="rect">
              <a:avLst/>
            </a:prstGeom>
            <a:ln w="12700" cap="flat">
              <a:noFill/>
              <a:miter lim="400000"/>
            </a:ln>
            <a:effectLst/>
          </p:spPr>
        </p:pic>
        <p:pic>
          <p:nvPicPr>
            <p:cNvPr id="134" name="Picture 7" descr="Picture 7"/>
            <p:cNvPicPr>
              <a:picLocks noChangeAspect="1"/>
            </p:cNvPicPr>
            <p:nvPr/>
          </p:nvPicPr>
          <p:blipFill>
            <a:blip r:embed="rId6">
              <a:extLst/>
            </a:blip>
            <a:srcRect l="14731" t="0" r="14731" b="0"/>
            <a:stretch>
              <a:fillRect/>
            </a:stretch>
          </p:blipFill>
          <p:spPr>
            <a:xfrm>
              <a:off x="12220575" y="3248024"/>
              <a:ext cx="4010031" cy="3152781"/>
            </a:xfrm>
            <a:prstGeom prst="rect">
              <a:avLst/>
            </a:prstGeom>
            <a:ln w="12700" cap="flat">
              <a:noFill/>
              <a:miter lim="400000"/>
            </a:ln>
            <a:effectLst/>
          </p:spPr>
        </p:pic>
      </p:grpSp>
      <p:sp>
        <p:nvSpPr>
          <p:cNvPr id="136" name="AutoShape 8"/>
          <p:cNvSpPr/>
          <p:nvPr/>
        </p:nvSpPr>
        <p:spPr>
          <a:xfrm>
            <a:off x="879181" y="9078910"/>
            <a:ext cx="16529636" cy="9525"/>
          </a:xfrm>
          <a:prstGeom prst="line">
            <a:avLst/>
          </a:prstGeom>
          <a:ln w="19050">
            <a:solidFill>
              <a:srgbClr val="FFFFFF"/>
            </a:solidFill>
          </a:ln>
        </p:spPr>
        <p:txBody>
          <a:bodyPr lIns="45718" tIns="45718" rIns="45718" bIns="45718"/>
          <a:lstStyle/>
          <a:p>
            <a:pPr/>
          </a:p>
        </p:txBody>
      </p:sp>
      <p:sp>
        <p:nvSpPr>
          <p:cNvPr id="137" name="Freeform 9"/>
          <p:cNvSpPr/>
          <p:nvPr/>
        </p:nvSpPr>
        <p:spPr>
          <a:xfrm>
            <a:off x="17047551" y="9356645"/>
            <a:ext cx="361274" cy="212355"/>
          </a:xfrm>
          <a:prstGeom prst="rect">
            <a:avLst/>
          </a:prstGeom>
          <a:blipFill>
            <a:blip r:embed="rId7"/>
            <a:stretch>
              <a:fillRect/>
            </a:stretch>
          </a:blipFill>
          <a:ln w="12700">
            <a:miter lim="400000"/>
          </a:ln>
        </p:spPr>
        <p:txBody>
          <a:bodyPr lIns="45718" tIns="45718" rIns="45718" bIns="45718"/>
          <a:lstStyle/>
          <a:p>
            <a:pPr/>
          </a:p>
        </p:txBody>
      </p:sp>
      <p:sp>
        <p:nvSpPr>
          <p:cNvPr id="138" name="TextBox 10"/>
          <p:cNvSpPr txBox="1"/>
          <p:nvPr/>
        </p:nvSpPr>
        <p:spPr>
          <a:xfrm>
            <a:off x="8911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2900"/>
              </a:lnSpc>
              <a:defRPr sz="2100">
                <a:solidFill>
                  <a:srgbClr val="FFFBFB"/>
                </a:solidFill>
                <a:latin typeface="DM Sans"/>
                <a:ea typeface="DM Sans"/>
                <a:cs typeface="DM Sans"/>
                <a:sym typeface="DM Sans"/>
              </a:defRPr>
            </a:lvl1pPr>
          </a:lstStyle>
          <a:p>
            <a:pPr/>
            <a:r>
              <a:t>05</a:t>
            </a:r>
          </a:p>
        </p:txBody>
      </p:sp>
      <p:sp>
        <p:nvSpPr>
          <p:cNvPr id="139" name="AutoShape 11"/>
          <p:cNvSpPr/>
          <p:nvPr/>
        </p:nvSpPr>
        <p:spPr>
          <a:xfrm>
            <a:off x="879181" y="1179515"/>
            <a:ext cx="16529636" cy="9525"/>
          </a:xfrm>
          <a:prstGeom prst="line">
            <a:avLst/>
          </a:prstGeom>
          <a:ln w="19050">
            <a:solidFill>
              <a:srgbClr val="FFFFFF"/>
            </a:solidFill>
          </a:ln>
        </p:spPr>
        <p:txBody>
          <a:bodyPr lIns="45718" tIns="45718" rIns="45718" bIns="45718"/>
          <a:lstStyle/>
          <a:p>
            <a:pPr/>
          </a:p>
        </p:txBody>
      </p:sp>
      <p:sp>
        <p:nvSpPr>
          <p:cNvPr id="140" name="TextBox 13"/>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42" name="Picture 3" descr="Picture 3"/>
          <p:cNvPicPr>
            <a:picLocks noChangeAspect="1"/>
          </p:cNvPicPr>
          <p:nvPr/>
        </p:nvPicPr>
        <p:blipFill>
          <a:blip r:embed="rId2">
            <a:extLst/>
          </a:blip>
          <a:srcRect l="2715" t="0" r="2715" b="0"/>
          <a:stretch>
            <a:fillRect/>
          </a:stretch>
        </p:blipFill>
        <p:spPr>
          <a:xfrm>
            <a:off x="258701" y="2647565"/>
            <a:ext cx="8722708" cy="5897474"/>
          </a:xfrm>
          <a:prstGeom prst="rect">
            <a:avLst/>
          </a:prstGeom>
          <a:ln w="12700">
            <a:miter lim="400000"/>
          </a:ln>
        </p:spPr>
      </p:pic>
      <p:sp>
        <p:nvSpPr>
          <p:cNvPr id="143" name="TextBox 4"/>
          <p:cNvSpPr txBox="1"/>
          <p:nvPr/>
        </p:nvSpPr>
        <p:spPr>
          <a:xfrm>
            <a:off x="901077" y="1376434"/>
            <a:ext cx="16033654" cy="7614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6000"/>
              </a:lnSpc>
              <a:defRPr spc="263" sz="5200">
                <a:solidFill>
                  <a:srgbClr val="FFFBFB"/>
                </a:solidFill>
                <a:latin typeface="Migra Extra-Light Italics"/>
                <a:ea typeface="Migra Extra-Light Italics"/>
                <a:cs typeface="Migra Extra-Light Italics"/>
                <a:sym typeface="Migra Extra-Light Italics"/>
              </a:defRPr>
            </a:pPr>
            <a:r>
              <a:t>Weather patterns in Malaysia</a:t>
            </a:r>
          </a:p>
        </p:txBody>
      </p:sp>
      <p:sp>
        <p:nvSpPr>
          <p:cNvPr id="144" name="TextBox 5"/>
          <p:cNvSpPr txBox="1"/>
          <p:nvPr/>
        </p:nvSpPr>
        <p:spPr>
          <a:xfrm>
            <a:off x="9410633" y="2476703"/>
            <a:ext cx="8877371" cy="593102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600"/>
              </a:lnSpc>
              <a:defRPr sz="2700">
                <a:solidFill>
                  <a:srgbClr val="FFFBFB"/>
                </a:solidFill>
                <a:latin typeface="DM Sans"/>
                <a:ea typeface="DM Sans"/>
                <a:cs typeface="DM Sans"/>
                <a:sym typeface="DM Sans"/>
              </a:defRPr>
            </a:pPr>
            <a:r>
              <a:t>Solar Energy:</a:t>
            </a:r>
          </a:p>
          <a:p>
            <a:pPr>
              <a:lnSpc>
                <a:spcPts val="3600"/>
              </a:lnSpc>
              <a:defRPr sz="2700">
                <a:solidFill>
                  <a:srgbClr val="FFFBFB"/>
                </a:solidFill>
                <a:latin typeface="DM Sans"/>
                <a:ea typeface="DM Sans"/>
                <a:cs typeface="DM Sans"/>
                <a:sym typeface="DM Sans"/>
              </a:defRPr>
            </a:pPr>
          </a:p>
          <a:p>
            <a:pPr lvl="1" marL="604516" indent="-302258">
              <a:lnSpc>
                <a:spcPts val="3600"/>
              </a:lnSpc>
              <a:buSzPct val="100000"/>
              <a:buFont typeface="Arial"/>
              <a:buChar char="•"/>
              <a:defRPr sz="2700">
                <a:solidFill>
                  <a:srgbClr val="FFFBFB"/>
                </a:solidFill>
                <a:latin typeface="DM Sans"/>
                <a:ea typeface="DM Sans"/>
                <a:cs typeface="DM Sans"/>
                <a:sym typeface="DM Sans"/>
              </a:defRPr>
            </a:pPr>
            <a:r>
              <a:t>Abundant Sunshine: Malaysia enjoys consistent sunlight throughout the year, with an average of 4-5 peak sun hours per day. This makes it an excellent location for solar energy production.</a:t>
            </a:r>
          </a:p>
          <a:p>
            <a:pPr>
              <a:lnSpc>
                <a:spcPts val="3600"/>
              </a:lnSpc>
              <a:defRPr sz="2700">
                <a:solidFill>
                  <a:srgbClr val="FFFBFB"/>
                </a:solidFill>
                <a:latin typeface="DM Sans"/>
                <a:ea typeface="DM Sans"/>
                <a:cs typeface="DM Sans"/>
                <a:sym typeface="DM Sans"/>
              </a:defRPr>
            </a:pPr>
          </a:p>
          <a:p>
            <a:pPr>
              <a:lnSpc>
                <a:spcPts val="3600"/>
              </a:lnSpc>
              <a:defRPr sz="2700">
                <a:solidFill>
                  <a:srgbClr val="FFFBFB"/>
                </a:solidFill>
                <a:latin typeface="DM Sans"/>
                <a:ea typeface="DM Sans"/>
                <a:cs typeface="DM Sans"/>
                <a:sym typeface="DM Sans"/>
              </a:defRPr>
            </a:pPr>
            <a:r>
              <a:t>Wind Energy:</a:t>
            </a:r>
          </a:p>
          <a:p>
            <a:pPr>
              <a:lnSpc>
                <a:spcPts val="3600"/>
              </a:lnSpc>
              <a:defRPr sz="2700">
                <a:solidFill>
                  <a:srgbClr val="FFFBFB"/>
                </a:solidFill>
                <a:latin typeface="DM Sans"/>
                <a:ea typeface="DM Sans"/>
                <a:cs typeface="DM Sans"/>
                <a:sym typeface="DM Sans"/>
              </a:defRPr>
            </a:pPr>
          </a:p>
          <a:p>
            <a:pPr lvl="1" marL="604516" indent="-302258">
              <a:lnSpc>
                <a:spcPts val="3600"/>
              </a:lnSpc>
              <a:buSzPct val="100000"/>
              <a:buFont typeface="Arial"/>
              <a:buChar char="•"/>
              <a:defRPr sz="2700">
                <a:solidFill>
                  <a:srgbClr val="FFFBFB"/>
                </a:solidFill>
                <a:latin typeface="DM Sans"/>
                <a:ea typeface="DM Sans"/>
                <a:cs typeface="DM Sans"/>
                <a:sym typeface="DM Sans"/>
              </a:defRPr>
            </a:pPr>
            <a:r>
              <a:t>the country's renewable energy programs primarily focus on solar and hydropower. However, </a:t>
            </a:r>
            <a:r>
              <a:rPr>
                <a:latin typeface="DM Sans Medium"/>
                <a:ea typeface="DM Sans Medium"/>
                <a:cs typeface="DM Sans Medium"/>
                <a:sym typeface="DM Sans Medium"/>
              </a:rPr>
              <a:t>wind energy can be useful in select regions with higher than average wind energy capacity</a:t>
            </a:r>
            <a:r>
              <a:t>.</a:t>
            </a:r>
          </a:p>
        </p:txBody>
      </p:sp>
      <p:sp>
        <p:nvSpPr>
          <p:cNvPr id="145" name="AutoShape 6"/>
          <p:cNvSpPr/>
          <p:nvPr/>
        </p:nvSpPr>
        <p:spPr>
          <a:xfrm>
            <a:off x="879181" y="9078910"/>
            <a:ext cx="16529636" cy="9525"/>
          </a:xfrm>
          <a:prstGeom prst="line">
            <a:avLst/>
          </a:prstGeom>
          <a:ln w="19050">
            <a:solidFill>
              <a:srgbClr val="FFFFFF"/>
            </a:solidFill>
          </a:ln>
        </p:spPr>
        <p:txBody>
          <a:bodyPr lIns="45718" tIns="45718" rIns="45718" bIns="45718"/>
          <a:lstStyle/>
          <a:p>
            <a:pPr/>
          </a:p>
        </p:txBody>
      </p:sp>
      <p:sp>
        <p:nvSpPr>
          <p:cNvPr id="146" name="Freeform 7"/>
          <p:cNvSpPr/>
          <p:nvPr/>
        </p:nvSpPr>
        <p:spPr>
          <a:xfrm>
            <a:off x="17047551" y="9356645"/>
            <a:ext cx="361274" cy="212355"/>
          </a:xfrm>
          <a:prstGeom prst="rect">
            <a:avLst/>
          </a:prstGeom>
          <a:blipFill>
            <a:blip r:embed="rId3"/>
            <a:stretch>
              <a:fillRect/>
            </a:stretch>
          </a:blipFill>
          <a:ln w="12700">
            <a:miter lim="400000"/>
          </a:ln>
        </p:spPr>
        <p:txBody>
          <a:bodyPr lIns="45718" tIns="45718" rIns="45718" bIns="45718"/>
          <a:lstStyle/>
          <a:p>
            <a:pPr/>
          </a:p>
        </p:txBody>
      </p:sp>
      <p:sp>
        <p:nvSpPr>
          <p:cNvPr id="147" name="TextBox 8"/>
          <p:cNvSpPr txBox="1"/>
          <p:nvPr/>
        </p:nvSpPr>
        <p:spPr>
          <a:xfrm>
            <a:off x="8911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2900"/>
              </a:lnSpc>
              <a:defRPr sz="2100">
                <a:solidFill>
                  <a:srgbClr val="FFFBFB"/>
                </a:solidFill>
                <a:latin typeface="DM Sans"/>
                <a:ea typeface="DM Sans"/>
                <a:cs typeface="DM Sans"/>
                <a:sym typeface="DM Sans"/>
              </a:defRPr>
            </a:lvl1pPr>
          </a:lstStyle>
          <a:p>
            <a:pPr/>
            <a:r>
              <a:t>06</a:t>
            </a:r>
          </a:p>
        </p:txBody>
      </p:sp>
      <p:sp>
        <p:nvSpPr>
          <p:cNvPr id="148" name="AutoShape 9"/>
          <p:cNvSpPr/>
          <p:nvPr/>
        </p:nvSpPr>
        <p:spPr>
          <a:xfrm>
            <a:off x="879181" y="1179515"/>
            <a:ext cx="16529636" cy="9525"/>
          </a:xfrm>
          <a:prstGeom prst="line">
            <a:avLst/>
          </a:prstGeom>
          <a:ln w="19050">
            <a:solidFill>
              <a:srgbClr val="FFFFFF"/>
            </a:solidFill>
          </a:ln>
        </p:spPr>
        <p:txBody>
          <a:bodyPr lIns="45718" tIns="45718" rIns="45718" bIns="45718"/>
          <a:lstStyle/>
          <a:p>
            <a:pPr/>
          </a:p>
        </p:txBody>
      </p:sp>
      <p:sp>
        <p:nvSpPr>
          <p:cNvPr id="149" name="TextBox 11"/>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Freeform 2"/>
          <p:cNvSpPr/>
          <p:nvPr/>
        </p:nvSpPr>
        <p:spPr>
          <a:xfrm>
            <a:off x="0" y="0"/>
            <a:ext cx="18288000" cy="10287000"/>
          </a:xfrm>
          <a:prstGeom prst="rect">
            <a:avLst/>
          </a:prstGeom>
          <a:blipFill>
            <a:blip r:embed="rId2"/>
            <a:stretch>
              <a:fillRect/>
            </a:stretch>
          </a:blipFill>
          <a:ln w="12700">
            <a:miter lim="400000"/>
          </a:ln>
        </p:spPr>
        <p:txBody>
          <a:bodyPr lIns="45718" tIns="45718" rIns="45718" bIns="45718"/>
          <a:lstStyle/>
          <a:p>
            <a:pPr/>
          </a:p>
        </p:txBody>
      </p:sp>
      <p:sp>
        <p:nvSpPr>
          <p:cNvPr id="152" name="Freeform 3"/>
          <p:cNvSpPr/>
          <p:nvPr/>
        </p:nvSpPr>
        <p:spPr>
          <a:xfrm flipH="1" rot="10800000">
            <a:off x="-6835" y="-520525"/>
            <a:ext cx="18116622" cy="11175522"/>
          </a:xfrm>
          <a:prstGeom prst="rect">
            <a:avLst/>
          </a:prstGeom>
          <a:blipFill>
            <a:blip r:embed="rId3"/>
            <a:stretch>
              <a:fillRect/>
            </a:stretch>
          </a:blipFill>
          <a:ln w="12700">
            <a:miter lim="400000"/>
          </a:ln>
        </p:spPr>
        <p:txBody>
          <a:bodyPr lIns="45718" tIns="45718" rIns="45718" bIns="45718"/>
          <a:lstStyle/>
          <a:p>
            <a:pPr/>
          </a:p>
        </p:txBody>
      </p:sp>
      <p:sp>
        <p:nvSpPr>
          <p:cNvPr id="153" name="AutoShape 4"/>
          <p:cNvSpPr/>
          <p:nvPr/>
        </p:nvSpPr>
        <p:spPr>
          <a:xfrm>
            <a:off x="879181" y="9078910"/>
            <a:ext cx="16529636" cy="9525"/>
          </a:xfrm>
          <a:prstGeom prst="line">
            <a:avLst/>
          </a:prstGeom>
          <a:ln w="19050">
            <a:solidFill>
              <a:srgbClr val="FFFFFF"/>
            </a:solidFill>
          </a:ln>
        </p:spPr>
        <p:txBody>
          <a:bodyPr lIns="45718" tIns="45718" rIns="45718" bIns="45718"/>
          <a:lstStyle/>
          <a:p>
            <a:pPr/>
          </a:p>
        </p:txBody>
      </p:sp>
      <p:sp>
        <p:nvSpPr>
          <p:cNvPr id="154" name="Freeform 5"/>
          <p:cNvSpPr/>
          <p:nvPr/>
        </p:nvSpPr>
        <p:spPr>
          <a:xfrm>
            <a:off x="17047551" y="9356645"/>
            <a:ext cx="361274" cy="212355"/>
          </a:xfrm>
          <a:prstGeom prst="rect">
            <a:avLst/>
          </a:prstGeom>
          <a:blipFill>
            <a:blip r:embed="rId4"/>
            <a:stretch>
              <a:fillRect/>
            </a:stretch>
          </a:blipFill>
          <a:ln w="12700">
            <a:miter lim="400000"/>
          </a:ln>
        </p:spPr>
        <p:txBody>
          <a:bodyPr lIns="45718" tIns="45718" rIns="45718" bIns="45718"/>
          <a:lstStyle/>
          <a:p>
            <a:pPr/>
          </a:p>
        </p:txBody>
      </p:sp>
      <p:sp>
        <p:nvSpPr>
          <p:cNvPr id="155" name="TextBox 6"/>
          <p:cNvSpPr txBox="1"/>
          <p:nvPr/>
        </p:nvSpPr>
        <p:spPr>
          <a:xfrm>
            <a:off x="895687" y="2629014"/>
            <a:ext cx="11787262" cy="593686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600"/>
              </a:lnSpc>
              <a:defRPr sz="2900">
                <a:solidFill>
                  <a:srgbClr val="FFFBFB"/>
                </a:solidFill>
                <a:latin typeface="DM Sans"/>
                <a:ea typeface="DM Sans"/>
                <a:cs typeface="DM Sans"/>
                <a:sym typeface="DM Sans"/>
              </a:defRPr>
            </a:pPr>
            <a:r>
              <a:t>Solar Panels :</a:t>
            </a:r>
          </a:p>
          <a:p>
            <a:pPr>
              <a:lnSpc>
                <a:spcPts val="3600"/>
              </a:lnSpc>
              <a:defRPr sz="2900">
                <a:solidFill>
                  <a:srgbClr val="FFFBFB"/>
                </a:solidFill>
                <a:latin typeface="DM Sans"/>
                <a:ea typeface="DM Sans"/>
                <a:cs typeface="DM Sans"/>
                <a:sym typeface="DM Sans"/>
              </a:defRPr>
            </a:pPr>
          </a:p>
          <a:p>
            <a:pPr lvl="1" marL="641033" indent="-320515">
              <a:lnSpc>
                <a:spcPts val="3600"/>
              </a:lnSpc>
              <a:buSzPct val="100000"/>
              <a:buFont typeface="Arial"/>
              <a:buChar char="•"/>
              <a:defRPr sz="2900">
                <a:solidFill>
                  <a:srgbClr val="FFFBFB"/>
                </a:solidFill>
                <a:latin typeface="DM Sans"/>
                <a:ea typeface="DM Sans"/>
                <a:cs typeface="DM Sans"/>
                <a:sym typeface="DM Sans"/>
              </a:defRPr>
            </a:pPr>
            <a:r>
              <a:t>Residential Solar Panels in Malaysia typically range from RM 5,000 to RM 15,000 per kilowatt (kW) </a:t>
            </a:r>
          </a:p>
          <a:p>
            <a:pPr>
              <a:lnSpc>
                <a:spcPts val="3600"/>
              </a:lnSpc>
              <a:defRPr sz="2900">
                <a:solidFill>
                  <a:srgbClr val="FFFBFB"/>
                </a:solidFill>
                <a:latin typeface="DM Sans"/>
                <a:ea typeface="DM Sans"/>
                <a:cs typeface="DM Sans"/>
                <a:sym typeface="DM Sans"/>
              </a:defRPr>
            </a:pPr>
          </a:p>
          <a:p>
            <a:pPr lvl="1" marL="641033" indent="-320515">
              <a:lnSpc>
                <a:spcPts val="3600"/>
              </a:lnSpc>
              <a:buSzPct val="100000"/>
              <a:buFont typeface="Arial"/>
              <a:buChar char="•"/>
              <a:defRPr sz="2900">
                <a:solidFill>
                  <a:srgbClr val="FFFBFB"/>
                </a:solidFill>
                <a:latin typeface="DM Sans"/>
                <a:ea typeface="DM Sans"/>
                <a:cs typeface="DM Sans"/>
                <a:sym typeface="DM Sans"/>
              </a:defRPr>
            </a:pPr>
            <a:r>
              <a:t>Commercial and Industrial Solar Panels for larger-scale installations often range from RM 4,000 to RM 10,000 per kW.</a:t>
            </a:r>
          </a:p>
          <a:p>
            <a:pPr>
              <a:lnSpc>
                <a:spcPts val="3600"/>
              </a:lnSpc>
              <a:defRPr sz="2900">
                <a:solidFill>
                  <a:srgbClr val="FFFBFB"/>
                </a:solidFill>
                <a:latin typeface="DM Sans"/>
                <a:ea typeface="DM Sans"/>
                <a:cs typeface="DM Sans"/>
                <a:sym typeface="DM Sans"/>
              </a:defRPr>
            </a:pPr>
          </a:p>
          <a:p>
            <a:pPr>
              <a:lnSpc>
                <a:spcPts val="3600"/>
              </a:lnSpc>
              <a:defRPr sz="2900">
                <a:solidFill>
                  <a:srgbClr val="FFFBFB"/>
                </a:solidFill>
                <a:latin typeface="DM Sans"/>
                <a:ea typeface="DM Sans"/>
                <a:cs typeface="DM Sans"/>
                <a:sym typeface="DM Sans"/>
              </a:defRPr>
            </a:pPr>
            <a:r>
              <a:t>Wind Turbines:</a:t>
            </a:r>
          </a:p>
          <a:p>
            <a:pPr>
              <a:lnSpc>
                <a:spcPts val="3600"/>
              </a:lnSpc>
              <a:defRPr sz="2900">
                <a:solidFill>
                  <a:srgbClr val="FFFBFB"/>
                </a:solidFill>
                <a:latin typeface="DM Sans"/>
                <a:ea typeface="DM Sans"/>
                <a:cs typeface="DM Sans"/>
                <a:sym typeface="DM Sans"/>
              </a:defRPr>
            </a:pPr>
          </a:p>
          <a:p>
            <a:pPr lvl="1" marL="641033" indent="-320515">
              <a:lnSpc>
                <a:spcPts val="3600"/>
              </a:lnSpc>
              <a:buSzPct val="100000"/>
              <a:buFont typeface="Arial"/>
              <a:buChar char="•"/>
              <a:defRPr sz="2900">
                <a:solidFill>
                  <a:srgbClr val="FFFBFB"/>
                </a:solidFill>
                <a:latin typeface="DM Sans"/>
                <a:ea typeface="DM Sans"/>
                <a:cs typeface="DM Sans"/>
                <a:sym typeface="DM Sans"/>
              </a:defRPr>
            </a:pPr>
            <a:r>
              <a:t>Small-scale residential wind turbines (usually less than 10 kW) can cost between RM 5,000 to RM 60,000 or more for Larger wind turbines.</a:t>
            </a:r>
          </a:p>
        </p:txBody>
      </p:sp>
      <p:sp>
        <p:nvSpPr>
          <p:cNvPr id="156" name="TextBox 7"/>
          <p:cNvSpPr txBox="1"/>
          <p:nvPr/>
        </p:nvSpPr>
        <p:spPr>
          <a:xfrm>
            <a:off x="318552" y="1284542"/>
            <a:ext cx="17349662" cy="105205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8400"/>
              </a:lnSpc>
              <a:defRPr sz="6800">
                <a:solidFill>
                  <a:srgbClr val="FFFBFB"/>
                </a:solidFill>
                <a:latin typeface="DM Sans Bold"/>
                <a:ea typeface="DM Sans Bold"/>
                <a:cs typeface="DM Sans Bold"/>
                <a:sym typeface="DM Sans Bold"/>
              </a:defRPr>
            </a:lvl1pPr>
          </a:lstStyle>
          <a:p>
            <a:pPr/>
            <a:r>
              <a:t>Investment in Renewable Energy</a:t>
            </a:r>
          </a:p>
        </p:txBody>
      </p:sp>
      <p:sp>
        <p:nvSpPr>
          <p:cNvPr id="157" name="TextBox 8"/>
          <p:cNvSpPr txBox="1"/>
          <p:nvPr/>
        </p:nvSpPr>
        <p:spPr>
          <a:xfrm>
            <a:off x="8911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2900"/>
              </a:lnSpc>
              <a:defRPr sz="2100">
                <a:solidFill>
                  <a:srgbClr val="FFFBFB"/>
                </a:solidFill>
                <a:latin typeface="DM Sans"/>
                <a:ea typeface="DM Sans"/>
                <a:cs typeface="DM Sans"/>
                <a:sym typeface="DM Sans"/>
              </a:defRPr>
            </a:lvl1pPr>
          </a:lstStyle>
          <a:p>
            <a:pPr/>
            <a:r>
              <a:t>07</a:t>
            </a:r>
          </a:p>
        </p:txBody>
      </p:sp>
      <p:sp>
        <p:nvSpPr>
          <p:cNvPr id="158" name="AutoShape 9"/>
          <p:cNvSpPr/>
          <p:nvPr/>
        </p:nvSpPr>
        <p:spPr>
          <a:xfrm>
            <a:off x="879181" y="1179515"/>
            <a:ext cx="16529636" cy="9525"/>
          </a:xfrm>
          <a:prstGeom prst="line">
            <a:avLst/>
          </a:prstGeom>
          <a:ln w="19050">
            <a:solidFill>
              <a:srgbClr val="FFFFFF"/>
            </a:solidFill>
          </a:ln>
        </p:spPr>
        <p:txBody>
          <a:bodyPr lIns="45718" tIns="45718" rIns="45718" bIns="45718"/>
          <a:lstStyle/>
          <a:p>
            <a:pPr/>
          </a:p>
        </p:txBody>
      </p:sp>
      <p:sp>
        <p:nvSpPr>
          <p:cNvPr id="159" name="TextBox 11"/>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d"/>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Picture 3" descr="Picture 3"/>
          <p:cNvPicPr>
            <a:picLocks noChangeAspect="1"/>
          </p:cNvPicPr>
          <p:nvPr/>
        </p:nvPicPr>
        <p:blipFill>
          <a:blip r:embed="rId2">
            <a:extLst/>
          </a:blip>
          <a:srcRect l="5058" t="0" r="5058" b="0"/>
          <a:stretch>
            <a:fillRect/>
          </a:stretch>
        </p:blipFill>
        <p:spPr>
          <a:xfrm>
            <a:off x="1526924" y="1187746"/>
            <a:ext cx="4814865" cy="5356863"/>
          </a:xfrm>
          <a:prstGeom prst="rect">
            <a:avLst/>
          </a:prstGeom>
          <a:ln w="12700">
            <a:miter lim="400000"/>
          </a:ln>
        </p:spPr>
      </p:pic>
      <p:pic>
        <p:nvPicPr>
          <p:cNvPr id="162" name="Picture 5" descr="Picture 5"/>
          <p:cNvPicPr>
            <a:picLocks noChangeAspect="1"/>
          </p:cNvPicPr>
          <p:nvPr/>
        </p:nvPicPr>
        <p:blipFill>
          <a:blip r:embed="rId3">
            <a:extLst/>
          </a:blip>
          <a:srcRect l="20848" t="0" r="20848" b="0"/>
          <a:stretch>
            <a:fillRect/>
          </a:stretch>
        </p:blipFill>
        <p:spPr>
          <a:xfrm>
            <a:off x="6629126" y="1187746"/>
            <a:ext cx="4668883" cy="5356863"/>
          </a:xfrm>
          <a:prstGeom prst="rect">
            <a:avLst/>
          </a:prstGeom>
          <a:ln w="12700">
            <a:miter lim="400000"/>
          </a:ln>
        </p:spPr>
      </p:pic>
      <p:pic>
        <p:nvPicPr>
          <p:cNvPr id="163" name="Picture 7" descr="Picture 7"/>
          <p:cNvPicPr>
            <a:picLocks noChangeAspect="1"/>
          </p:cNvPicPr>
          <p:nvPr/>
        </p:nvPicPr>
        <p:blipFill>
          <a:blip r:embed="rId4">
            <a:extLst/>
          </a:blip>
          <a:srcRect l="18206" t="0" r="18206" b="0"/>
          <a:stretch>
            <a:fillRect/>
          </a:stretch>
        </p:blipFill>
        <p:spPr>
          <a:xfrm>
            <a:off x="11585736" y="1187746"/>
            <a:ext cx="5106844" cy="5356863"/>
          </a:xfrm>
          <a:prstGeom prst="rect">
            <a:avLst/>
          </a:prstGeom>
          <a:ln w="12700">
            <a:miter lim="400000"/>
          </a:ln>
        </p:spPr>
      </p:pic>
      <p:sp>
        <p:nvSpPr>
          <p:cNvPr id="164" name="TextBox 8"/>
          <p:cNvSpPr txBox="1"/>
          <p:nvPr/>
        </p:nvSpPr>
        <p:spPr>
          <a:xfrm>
            <a:off x="3124762" y="7511667"/>
            <a:ext cx="12038477" cy="99413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600"/>
              </a:lnSpc>
              <a:defRPr sz="7600">
                <a:solidFill>
                  <a:srgbClr val="131114"/>
                </a:solidFill>
                <a:latin typeface="Prata"/>
                <a:ea typeface="Prata"/>
                <a:cs typeface="Prata"/>
                <a:sym typeface="Prata"/>
              </a:defRPr>
            </a:lvl1pPr>
          </a:lstStyle>
          <a:p>
            <a:pPr/>
            <a:r>
              <a:t>Invest for The Futere</a:t>
            </a:r>
          </a:p>
        </p:txBody>
      </p:sp>
      <p:pic>
        <p:nvPicPr>
          <p:cNvPr id="165" name="Picture 10" descr="Picture 10"/>
          <p:cNvPicPr>
            <a:picLocks noChangeAspect="1"/>
          </p:cNvPicPr>
          <p:nvPr/>
        </p:nvPicPr>
        <p:blipFill>
          <a:blip r:embed="rId5">
            <a:extLst/>
          </a:blip>
          <a:srcRect l="25595" t="0" r="25595" b="0"/>
          <a:stretch>
            <a:fillRect/>
          </a:stretch>
        </p:blipFill>
        <p:spPr>
          <a:xfrm>
            <a:off x="-3429292" y="1187746"/>
            <a:ext cx="4668883" cy="5356863"/>
          </a:xfrm>
          <a:prstGeom prst="rect">
            <a:avLst/>
          </a:prstGeom>
          <a:ln w="12700">
            <a:miter lim="400000"/>
          </a:ln>
        </p:spPr>
      </p:pic>
      <p:pic>
        <p:nvPicPr>
          <p:cNvPr id="166" name="Picture 12" descr="Picture 12"/>
          <p:cNvPicPr>
            <a:picLocks noChangeAspect="1"/>
          </p:cNvPicPr>
          <p:nvPr/>
        </p:nvPicPr>
        <p:blipFill>
          <a:blip r:embed="rId6">
            <a:extLst/>
          </a:blip>
          <a:srcRect l="21000" t="0" r="21000" b="0"/>
          <a:stretch>
            <a:fillRect/>
          </a:stretch>
        </p:blipFill>
        <p:spPr>
          <a:xfrm>
            <a:off x="16979912" y="1187746"/>
            <a:ext cx="4668883" cy="5356863"/>
          </a:xfrm>
          <a:prstGeom prst="rect">
            <a:avLst/>
          </a:prstGeom>
          <a:ln w="12700">
            <a:miter lim="400000"/>
          </a:ln>
        </p:spPr>
      </p:pic>
      <p:sp>
        <p:nvSpPr>
          <p:cNvPr id="167" name="AutoShape 13"/>
          <p:cNvSpPr/>
          <p:nvPr/>
        </p:nvSpPr>
        <p:spPr>
          <a:xfrm>
            <a:off x="-1094855" y="9785698"/>
            <a:ext cx="20409207" cy="4"/>
          </a:xfrm>
          <a:prstGeom prst="line">
            <a:avLst/>
          </a:prstGeom>
          <a:ln w="104775">
            <a:solidFill>
              <a:srgbClr val="131114"/>
            </a:solidFill>
          </a:ln>
        </p:spPr>
        <p:txBody>
          <a:bodyPr lIns="45718" tIns="45718" rIns="45718" bIns="45718"/>
          <a:lstStyle/>
          <a:p>
            <a:pPr/>
          </a:p>
        </p:txBody>
      </p:sp>
      <p:sp>
        <p:nvSpPr>
          <p:cNvPr id="168" name="AutoShape 14"/>
          <p:cNvSpPr/>
          <p:nvPr/>
        </p:nvSpPr>
        <p:spPr>
          <a:xfrm>
            <a:off x="-1759046" y="426234"/>
            <a:ext cx="21073393" cy="4"/>
          </a:xfrm>
          <a:prstGeom prst="line">
            <a:avLst/>
          </a:prstGeom>
          <a:ln w="104775">
            <a:solidFill>
              <a:srgbClr val="131114"/>
            </a:solidFill>
          </a:ln>
        </p:spPr>
        <p:txBody>
          <a:bodyPr lIns="45718" tIns="45718" rIns="45718" bIns="45718"/>
          <a:lstStyle/>
          <a:p>
            <a:pP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10" grpId="1" fill="hold">
                                  <p:stCondLst>
                                    <p:cond delay="0"/>
                                  </p:stCondLst>
                                  <p:iterate type="el" backwards="0">
                                    <p:tmAbs val="0"/>
                                  </p:iterate>
                                  <p:childTnLst>
                                    <p:set>
                                      <p:cBhvr>
                                        <p:cTn id="6" fill="hold"/>
                                        <p:tgtEl>
                                          <p:spTgt spid="165"/>
                                        </p:tgtEl>
                                        <p:attrNameLst>
                                          <p:attrName>style.visibility</p:attrName>
                                        </p:attrNameLst>
                                      </p:cBhvr>
                                      <p:to>
                                        <p:strVal val="visible"/>
                                      </p:to>
                                    </p:set>
                                    <p:animEffect filter="fade" transition="in">
                                      <p:cBhvr>
                                        <p:cTn id="7" dur="1000"/>
                                        <p:tgtEl>
                                          <p:spTgt spid="165"/>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161"/>
                                        </p:tgtEl>
                                        <p:attrNameLst>
                                          <p:attrName>style.visibility</p:attrName>
                                        </p:attrNameLst>
                                      </p:cBhvr>
                                      <p:to>
                                        <p:strVal val="visible"/>
                                      </p:to>
                                    </p:set>
                                    <p:animEffect filter="fade" transition="in">
                                      <p:cBhvr>
                                        <p:cTn id="11" dur="1000"/>
                                        <p:tgtEl>
                                          <p:spTgt spid="161"/>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162"/>
                                        </p:tgtEl>
                                        <p:attrNameLst>
                                          <p:attrName>style.visibility</p:attrName>
                                        </p:attrNameLst>
                                      </p:cBhvr>
                                      <p:to>
                                        <p:strVal val="visible"/>
                                      </p:to>
                                    </p:set>
                                    <p:animEffect filter="fade" transition="in">
                                      <p:cBhvr>
                                        <p:cTn id="15" dur="1000"/>
                                        <p:tgtEl>
                                          <p:spTgt spid="162"/>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163"/>
                                        </p:tgtEl>
                                        <p:attrNameLst>
                                          <p:attrName>style.visibility</p:attrName>
                                        </p:attrNameLst>
                                      </p:cBhvr>
                                      <p:to>
                                        <p:strVal val="visible"/>
                                      </p:to>
                                    </p:set>
                                    <p:animEffect filter="fade" transition="in">
                                      <p:cBhvr>
                                        <p:cTn id="19" dur="1000"/>
                                        <p:tgtEl>
                                          <p:spTgt spid="163"/>
                                        </p:tgtEl>
                                      </p:cBhvr>
                                    </p:animEffect>
                                  </p:childTnLst>
                                </p:cTn>
                              </p:par>
                            </p:childTnLst>
                          </p:cTn>
                        </p:par>
                        <p:par>
                          <p:cTn id="20" fill="hold">
                            <p:stCondLst>
                              <p:cond delay="4000"/>
                            </p:stCondLst>
                            <p:childTnLst>
                              <p:par>
                                <p:cTn id="21" presetClass="entr" nodeType="afterEffect" presetID="10" grpId="5" fill="hold">
                                  <p:stCondLst>
                                    <p:cond delay="0"/>
                                  </p:stCondLst>
                                  <p:iterate type="el" backwards="0">
                                    <p:tmAbs val="0"/>
                                  </p:iterate>
                                  <p:childTnLst>
                                    <p:set>
                                      <p:cBhvr>
                                        <p:cTn id="22" fill="hold"/>
                                        <p:tgtEl>
                                          <p:spTgt spid="166"/>
                                        </p:tgtEl>
                                        <p:attrNameLst>
                                          <p:attrName>style.visibility</p:attrName>
                                        </p:attrNameLst>
                                      </p:cBhvr>
                                      <p:to>
                                        <p:strVal val="visible"/>
                                      </p:to>
                                    </p:set>
                                    <p:animEffect filter="fade" transition="in">
                                      <p:cBhvr>
                                        <p:cTn id="23" dur="1000"/>
                                        <p:tgtEl>
                                          <p:spTgt spid="1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3" grpId="4"/>
      <p:bldP build="whole" bldLvl="1" animBg="1" rev="0" advAuto="0" spid="165" grpId="1"/>
      <p:bldP build="whole" bldLvl="1" animBg="1" rev="0" advAuto="0" spid="161" grpId="2"/>
      <p:bldP build="whole" bldLvl="1" animBg="1" rev="0" advAuto="0" spid="166" grpId="5"/>
      <p:bldP build="whole" bldLvl="1" animBg="1" rev="0" advAuto="0" spid="162" grpId="3"/>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70" name="Picture 3" descr="Picture 3"/>
          <p:cNvPicPr>
            <a:picLocks noChangeAspect="1"/>
          </p:cNvPicPr>
          <p:nvPr/>
        </p:nvPicPr>
        <p:blipFill>
          <a:blip r:embed="rId2">
            <a:extLst/>
          </a:blip>
          <a:srcRect l="13722" t="0" r="13722" b="0"/>
          <a:stretch>
            <a:fillRect/>
          </a:stretch>
        </p:blipFill>
        <p:spPr>
          <a:xfrm>
            <a:off x="12386402" y="1533534"/>
            <a:ext cx="4872900" cy="3761281"/>
          </a:xfrm>
          <a:prstGeom prst="rect">
            <a:avLst/>
          </a:prstGeom>
          <a:ln w="12700">
            <a:miter lim="400000"/>
          </a:ln>
        </p:spPr>
      </p:pic>
      <p:sp>
        <p:nvSpPr>
          <p:cNvPr id="171" name="TextBox 4"/>
          <p:cNvSpPr txBox="1"/>
          <p:nvPr/>
        </p:nvSpPr>
        <p:spPr>
          <a:xfrm>
            <a:off x="4647460" y="593918"/>
            <a:ext cx="8993080" cy="50595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algn="ctr">
              <a:lnSpc>
                <a:spcPts val="3600"/>
              </a:lnSpc>
              <a:defRPr spc="240" sz="4800">
                <a:solidFill>
                  <a:srgbClr val="FFFBFB"/>
                </a:solidFill>
                <a:latin typeface="Migra Extra-Light Italics"/>
                <a:ea typeface="Migra Extra-Light Italics"/>
                <a:cs typeface="Migra Extra-Light Italics"/>
                <a:sym typeface="Migra Extra-Light Italics"/>
              </a:defRPr>
            </a:pPr>
            <a:r>
              <a:t>Profitability</a:t>
            </a:r>
          </a:p>
        </p:txBody>
      </p:sp>
      <p:sp>
        <p:nvSpPr>
          <p:cNvPr id="172" name="TextBox 5"/>
          <p:cNvSpPr txBox="1"/>
          <p:nvPr/>
        </p:nvSpPr>
        <p:spPr>
          <a:xfrm>
            <a:off x="891181" y="1495433"/>
            <a:ext cx="11350043" cy="28742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4100"/>
              </a:lnSpc>
              <a:defRPr sz="3100">
                <a:solidFill>
                  <a:srgbClr val="FFFBFB"/>
                </a:solidFill>
                <a:latin typeface="DM Sans"/>
                <a:ea typeface="DM Sans"/>
                <a:cs typeface="DM Sans"/>
                <a:sym typeface="DM Sans"/>
              </a:defRPr>
            </a:pPr>
            <a:r>
              <a:t>Solar Panels</a:t>
            </a:r>
          </a:p>
          <a:p>
            <a:pPr>
              <a:lnSpc>
                <a:spcPts val="3100"/>
              </a:lnSpc>
              <a:defRPr sz="3100">
                <a:solidFill>
                  <a:srgbClr val="FFFBFB"/>
                </a:solidFill>
                <a:latin typeface="DM Sans"/>
                <a:ea typeface="DM Sans"/>
                <a:cs typeface="DM Sans"/>
                <a:sym typeface="DM Sans"/>
              </a:defRPr>
            </a:pPr>
          </a:p>
          <a:p>
            <a:pPr>
              <a:lnSpc>
                <a:spcPts val="3100"/>
              </a:lnSpc>
              <a:defRPr sz="2400">
                <a:solidFill>
                  <a:srgbClr val="FFFBFB"/>
                </a:solidFill>
                <a:latin typeface="DM Sans"/>
                <a:ea typeface="DM Sans"/>
                <a:cs typeface="DM Sans"/>
                <a:sym typeface="DM Sans"/>
              </a:defRPr>
            </a:pPr>
            <a:r>
              <a:t>Residential solar panel systems often have a payback period of around 5 to 8 years in Malaysia. Commercial and industrial-scale solar typically around 3 to 6 years.</a:t>
            </a:r>
          </a:p>
          <a:p>
            <a:pPr>
              <a:lnSpc>
                <a:spcPts val="3100"/>
              </a:lnSpc>
              <a:defRPr sz="2400">
                <a:solidFill>
                  <a:srgbClr val="FFFBFB"/>
                </a:solidFill>
                <a:latin typeface="DM Sans"/>
                <a:ea typeface="DM Sans"/>
                <a:cs typeface="DM Sans"/>
                <a:sym typeface="DM Sans"/>
              </a:defRPr>
            </a:pPr>
          </a:p>
          <a:p>
            <a:pPr>
              <a:lnSpc>
                <a:spcPts val="3100"/>
              </a:lnSpc>
              <a:defRPr sz="2400">
                <a:solidFill>
                  <a:srgbClr val="FFFBFB"/>
                </a:solidFill>
                <a:latin typeface="DM Sans"/>
                <a:ea typeface="DM Sans"/>
                <a:cs typeface="DM Sans"/>
                <a:sym typeface="DM Sans"/>
              </a:defRPr>
            </a:pPr>
            <a:r>
              <a:t>After the payback period, you can expect an annual ROI of around 10-15% or more, as your electricity savings continue.</a:t>
            </a:r>
          </a:p>
        </p:txBody>
      </p:sp>
      <p:sp>
        <p:nvSpPr>
          <p:cNvPr id="173" name="AutoShape 6"/>
          <p:cNvSpPr/>
          <p:nvPr/>
        </p:nvSpPr>
        <p:spPr>
          <a:xfrm>
            <a:off x="879181" y="9078910"/>
            <a:ext cx="16529636" cy="9525"/>
          </a:xfrm>
          <a:prstGeom prst="line">
            <a:avLst/>
          </a:prstGeom>
          <a:ln w="19050">
            <a:solidFill>
              <a:srgbClr val="FFFFFF"/>
            </a:solidFill>
          </a:ln>
        </p:spPr>
        <p:txBody>
          <a:bodyPr lIns="45718" tIns="45718" rIns="45718" bIns="45718"/>
          <a:lstStyle/>
          <a:p>
            <a:pPr/>
          </a:p>
        </p:txBody>
      </p:sp>
      <p:sp>
        <p:nvSpPr>
          <p:cNvPr id="174" name="Freeform 7"/>
          <p:cNvSpPr/>
          <p:nvPr/>
        </p:nvSpPr>
        <p:spPr>
          <a:xfrm>
            <a:off x="17047551" y="9356645"/>
            <a:ext cx="361274" cy="212355"/>
          </a:xfrm>
          <a:prstGeom prst="rect">
            <a:avLst/>
          </a:prstGeom>
          <a:blipFill>
            <a:blip r:embed="rId3"/>
            <a:stretch>
              <a:fillRect/>
            </a:stretch>
          </a:blipFill>
          <a:ln w="12700">
            <a:miter lim="400000"/>
          </a:ln>
        </p:spPr>
        <p:txBody>
          <a:bodyPr lIns="45718" tIns="45718" rIns="45718" bIns="45718"/>
          <a:lstStyle/>
          <a:p>
            <a:pPr/>
          </a:p>
        </p:txBody>
      </p:sp>
      <p:sp>
        <p:nvSpPr>
          <p:cNvPr id="175" name="TextBox 8"/>
          <p:cNvSpPr txBox="1"/>
          <p:nvPr/>
        </p:nvSpPr>
        <p:spPr>
          <a:xfrm>
            <a:off x="891180" y="9256130"/>
            <a:ext cx="2475297" cy="3559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just">
              <a:lnSpc>
                <a:spcPts val="2900"/>
              </a:lnSpc>
              <a:defRPr sz="2100">
                <a:solidFill>
                  <a:srgbClr val="FFFBFB"/>
                </a:solidFill>
                <a:latin typeface="DM Sans"/>
                <a:ea typeface="DM Sans"/>
                <a:cs typeface="DM Sans"/>
                <a:sym typeface="DM Sans"/>
              </a:defRPr>
            </a:lvl1pPr>
          </a:lstStyle>
          <a:p>
            <a:pPr/>
            <a:r>
              <a:t>09</a:t>
            </a:r>
          </a:p>
        </p:txBody>
      </p:sp>
      <p:sp>
        <p:nvSpPr>
          <p:cNvPr id="176" name="AutoShape 9"/>
          <p:cNvSpPr/>
          <p:nvPr/>
        </p:nvSpPr>
        <p:spPr>
          <a:xfrm>
            <a:off x="879181" y="1179515"/>
            <a:ext cx="16529636" cy="9525"/>
          </a:xfrm>
          <a:prstGeom prst="line">
            <a:avLst/>
          </a:prstGeom>
          <a:ln w="19050">
            <a:solidFill>
              <a:srgbClr val="FFFFFF"/>
            </a:solidFill>
          </a:ln>
        </p:spPr>
        <p:txBody>
          <a:bodyPr lIns="45718" tIns="45718" rIns="45718" bIns="45718"/>
          <a:lstStyle/>
          <a:p>
            <a:pPr/>
          </a:p>
        </p:txBody>
      </p:sp>
      <p:sp>
        <p:nvSpPr>
          <p:cNvPr id="177" name="TextBox 11"/>
          <p:cNvSpPr txBox="1"/>
          <p:nvPr/>
        </p:nvSpPr>
        <p:spPr>
          <a:xfrm>
            <a:off x="891178" y="672465"/>
            <a:ext cx="6134479" cy="319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spc="239" sz="1900">
                <a:solidFill>
                  <a:srgbClr val="FFFBFB"/>
                </a:solidFill>
                <a:latin typeface="DM Sans"/>
                <a:ea typeface="DM Sans"/>
                <a:cs typeface="DM Sans"/>
                <a:sym typeface="DM Sans"/>
              </a:defRPr>
            </a:lvl1pPr>
          </a:lstStyle>
          <a:p>
            <a:pPr/>
            <a:r>
              <a:t>UDA Green City</a:t>
            </a:r>
          </a:p>
        </p:txBody>
      </p:sp>
      <p:pic>
        <p:nvPicPr>
          <p:cNvPr id="178" name="Picture 13" descr="Picture 13"/>
          <p:cNvPicPr>
            <a:picLocks noChangeAspect="1"/>
          </p:cNvPicPr>
          <p:nvPr/>
        </p:nvPicPr>
        <p:blipFill>
          <a:blip r:embed="rId4">
            <a:extLst/>
          </a:blip>
          <a:srcRect l="6893" t="0" r="6893" b="0"/>
          <a:stretch>
            <a:fillRect/>
          </a:stretch>
        </p:blipFill>
        <p:spPr>
          <a:xfrm>
            <a:off x="930024" y="5269874"/>
            <a:ext cx="4872903" cy="3761281"/>
          </a:xfrm>
          <a:prstGeom prst="rect">
            <a:avLst/>
          </a:prstGeom>
          <a:ln w="12700">
            <a:miter lim="400000"/>
          </a:ln>
        </p:spPr>
      </p:pic>
      <p:sp>
        <p:nvSpPr>
          <p:cNvPr id="179" name="TextBox 14"/>
          <p:cNvSpPr txBox="1"/>
          <p:nvPr/>
        </p:nvSpPr>
        <p:spPr>
          <a:xfrm>
            <a:off x="6101848" y="5390062"/>
            <a:ext cx="11825153" cy="32679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100"/>
              </a:lnSpc>
            </a:pPr>
          </a:p>
          <a:p>
            <a:pPr algn="ctr">
              <a:lnSpc>
                <a:spcPts val="4100"/>
              </a:lnSpc>
              <a:defRPr sz="3100">
                <a:solidFill>
                  <a:srgbClr val="FFFBFB"/>
                </a:solidFill>
                <a:latin typeface="DM Sans"/>
                <a:ea typeface="DM Sans"/>
                <a:cs typeface="DM Sans"/>
                <a:sym typeface="DM Sans"/>
              </a:defRPr>
            </a:pPr>
            <a:r>
              <a:t>Wind Turbines</a:t>
            </a:r>
          </a:p>
          <a:p>
            <a:pPr>
              <a:lnSpc>
                <a:spcPts val="3100"/>
              </a:lnSpc>
              <a:defRPr sz="3100">
                <a:solidFill>
                  <a:srgbClr val="FFFBFB"/>
                </a:solidFill>
                <a:latin typeface="DM Sans"/>
                <a:ea typeface="DM Sans"/>
                <a:cs typeface="DM Sans"/>
                <a:sym typeface="DM Sans"/>
              </a:defRPr>
            </a:pPr>
          </a:p>
          <a:p>
            <a:pPr lvl="1" marL="518159" indent="-259079">
              <a:lnSpc>
                <a:spcPts val="3100"/>
              </a:lnSpc>
              <a:buSzPct val="100000"/>
              <a:buFont typeface="Arial"/>
              <a:buChar char="•"/>
              <a:defRPr sz="2400">
                <a:solidFill>
                  <a:srgbClr val="FFFBFB"/>
                </a:solidFill>
                <a:latin typeface="DM Sans"/>
                <a:ea typeface="DM Sans"/>
                <a:cs typeface="DM Sans"/>
                <a:sym typeface="DM Sans"/>
              </a:defRPr>
            </a:pPr>
            <a:r>
              <a:t>The payback period for wind turbines varies widely based on factors such as size, location, and energy consumption. It can range from 5 to 15 years or more.</a:t>
            </a:r>
          </a:p>
          <a:p>
            <a:pPr>
              <a:lnSpc>
                <a:spcPts val="3100"/>
              </a:lnSpc>
              <a:defRPr sz="2400">
                <a:solidFill>
                  <a:srgbClr val="FFFBFB"/>
                </a:solidFill>
                <a:latin typeface="DM Sans"/>
                <a:ea typeface="DM Sans"/>
                <a:cs typeface="DM Sans"/>
                <a:sym typeface="DM Sans"/>
              </a:defRPr>
            </a:pPr>
          </a:p>
          <a:p>
            <a:pPr lvl="1" marL="518159" indent="-259079">
              <a:lnSpc>
                <a:spcPts val="3100"/>
              </a:lnSpc>
              <a:buSzPct val="100000"/>
              <a:buFont typeface="Arial"/>
              <a:buChar char="•"/>
              <a:defRPr sz="2400">
                <a:solidFill>
                  <a:srgbClr val="FFFBFB"/>
                </a:solidFill>
                <a:latin typeface="DM Sans"/>
                <a:ea typeface="DM Sans"/>
                <a:cs typeface="DM Sans"/>
                <a:sym typeface="DM Sans"/>
              </a:defRPr>
            </a:pPr>
            <a:r>
              <a:t>The annual ROI for wind turbines also varies but may be in the range of 5-12% after the payback period.</a:t>
            </a:r>
          </a:p>
        </p:txBody>
      </p:sp>
    </p:spTree>
  </p:cSld>
  <p:clrMapOvr>
    <a:masterClrMapping/>
  </p:clrMapOvr>
  <mc:AlternateContent xmlns:mc="http://schemas.openxmlformats.org/markup-compatibility/2006">
    <mc:Choice xmlns:p14="http://schemas.microsoft.com/office/powerpoint/2010/main" Requires="p14">
      <p:transition spd="slow" advClick="1" p14:dur="1200">
        <p:push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